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 id="2147483852"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1" autoAdjust="0"/>
    <p:restoredTop sz="85696" autoAdjust="0"/>
  </p:normalViewPr>
  <p:slideViewPr>
    <p:cSldViewPr snapToGrid="0">
      <p:cViewPr varScale="1">
        <p:scale>
          <a:sx n="98" d="100"/>
          <a:sy n="98" d="100"/>
        </p:scale>
        <p:origin x="78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3/15/2018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426120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1</a:t>
            </a:fld>
            <a:endParaRPr lang="en-US"/>
          </a:p>
        </p:txBody>
      </p:sp>
    </p:spTree>
    <p:extLst>
      <p:ext uri="{BB962C8B-B14F-4D97-AF65-F5344CB8AC3E}">
        <p14:creationId xmlns:p14="http://schemas.microsoft.com/office/powerpoint/2010/main" val="1426120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talking about:</a:t>
            </a:r>
          </a:p>
          <a:p>
            <a:pPr marL="171450" indent="-171450">
              <a:buFont typeface="Arial" panose="020B0604020202020204" pitchFamily="34" charset="0"/>
              <a:buChar char="•"/>
            </a:pPr>
            <a:r>
              <a:rPr lang="en-US" dirty="0"/>
              <a:t>Thermal desorption</a:t>
            </a:r>
          </a:p>
          <a:p>
            <a:pPr marL="171450" indent="-171450">
              <a:buFont typeface="Arial" panose="020B0604020202020204" pitchFamily="34" charset="0"/>
              <a:buChar char="•"/>
            </a:pPr>
            <a:r>
              <a:rPr lang="en-US" dirty="0"/>
              <a:t>Excavation or dredging</a:t>
            </a:r>
          </a:p>
          <a:p>
            <a:pPr marL="171450" indent="-171450">
              <a:buFont typeface="Arial" panose="020B0604020202020204" pitchFamily="34" charset="0"/>
              <a:buChar char="•"/>
            </a:pPr>
            <a:r>
              <a:rPr lang="en-US" dirty="0"/>
              <a:t>Surfactant enhanced aquifer remediation (SEAR)</a:t>
            </a:r>
          </a:p>
          <a:p>
            <a:pPr marL="171450" indent="-171450">
              <a:buFont typeface="Arial" panose="020B0604020202020204" pitchFamily="34" charset="0"/>
              <a:buChar char="•"/>
            </a:pPr>
            <a:r>
              <a:rPr lang="en-US" dirty="0"/>
              <a:t>Pump and treat</a:t>
            </a:r>
          </a:p>
          <a:p>
            <a:pPr marL="171450" indent="-171450">
              <a:buFont typeface="Arial" panose="020B0604020202020204" pitchFamily="34" charset="0"/>
              <a:buChar char="•"/>
            </a:pPr>
            <a:r>
              <a:rPr lang="en-US" dirty="0"/>
              <a:t>Solidification and stabilization</a:t>
            </a:r>
          </a:p>
          <a:p>
            <a:pPr marL="171450" indent="-171450">
              <a:buFont typeface="Arial" panose="020B0604020202020204" pitchFamily="34" charset="0"/>
              <a:buChar char="•"/>
            </a:pPr>
            <a:r>
              <a:rPr lang="en-US" dirty="0"/>
              <a:t>In situ oxidation</a:t>
            </a:r>
          </a:p>
          <a:p>
            <a:pPr marL="171450" indent="-171450">
              <a:buFont typeface="Arial" panose="020B0604020202020204" pitchFamily="34" charset="0"/>
              <a:buChar char="•"/>
            </a:pPr>
            <a:r>
              <a:rPr lang="en-US" dirty="0"/>
              <a:t>Soil vapor extraction</a:t>
            </a:r>
          </a:p>
          <a:p>
            <a:pPr marL="171450" indent="-171450">
              <a:buFont typeface="Arial" panose="020B0604020202020204" pitchFamily="34" charset="0"/>
              <a:buChar char="•"/>
            </a:pPr>
            <a:r>
              <a:rPr lang="en-US" dirty="0"/>
              <a:t>Nanoremediation</a:t>
            </a:r>
          </a:p>
          <a:p>
            <a:pPr marL="171450" indent="-171450">
              <a:buFont typeface="Arial" panose="020B0604020202020204" pitchFamily="34" charset="0"/>
              <a:buChar char="•"/>
            </a:pPr>
            <a:r>
              <a:rPr lang="en-US" dirty="0"/>
              <a:t>Bioremediation</a:t>
            </a:r>
          </a:p>
          <a:p>
            <a:pPr marL="171450" indent="-171450">
              <a:buFont typeface="Arial" panose="020B0604020202020204" pitchFamily="34" charset="0"/>
              <a:buChar char="•"/>
            </a:pPr>
            <a:r>
              <a:rPr lang="en-US" dirty="0"/>
              <a:t>Collapsing air microbubbles</a:t>
            </a:r>
          </a:p>
        </p:txBody>
      </p:sp>
      <p:sp>
        <p:nvSpPr>
          <p:cNvPr id="4" name="Slide Number Placeholder 3"/>
          <p:cNvSpPr>
            <a:spLocks noGrp="1"/>
          </p:cNvSpPr>
          <p:nvPr>
            <p:ph type="sldNum" sz="quarter" idx="10"/>
          </p:nvPr>
        </p:nvSpPr>
        <p:spPr/>
        <p:txBody>
          <a:bodyPr/>
          <a:lstStyle/>
          <a:p>
            <a:fld id="{E0746DE6-3336-457D-A091-FA20AC1C536E}" type="slidenum">
              <a:rPr lang="en-US" smtClean="0"/>
              <a:t>9</a:t>
            </a:fld>
            <a:endParaRPr lang="en-US"/>
          </a:p>
        </p:txBody>
      </p:sp>
    </p:spTree>
    <p:extLst>
      <p:ext uri="{BB962C8B-B14F-4D97-AF65-F5344CB8AC3E}">
        <p14:creationId xmlns:p14="http://schemas.microsoft.com/office/powerpoint/2010/main" val="1538516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talking about:</a:t>
            </a:r>
          </a:p>
          <a:p>
            <a:pPr marL="171450" indent="-171450">
              <a:buFont typeface="Arial" panose="020B0604020202020204" pitchFamily="34" charset="0"/>
              <a:buChar char="•"/>
            </a:pPr>
            <a:r>
              <a:rPr lang="en-US" dirty="0"/>
              <a:t>Homebush Bay, New South Wales, Australia</a:t>
            </a:r>
          </a:p>
          <a:p>
            <a:pPr marL="171450" indent="-171450">
              <a:buFont typeface="Arial" panose="020B0604020202020204" pitchFamily="34" charset="0"/>
              <a:buChar char="•"/>
            </a:pPr>
            <a:r>
              <a:rPr lang="en-US" dirty="0"/>
              <a:t>Bakar Ex Cokeing Plant Site, Croatia</a:t>
            </a:r>
          </a:p>
        </p:txBody>
      </p:sp>
      <p:sp>
        <p:nvSpPr>
          <p:cNvPr id="4" name="Slide Number Placeholder 3"/>
          <p:cNvSpPr>
            <a:spLocks noGrp="1"/>
          </p:cNvSpPr>
          <p:nvPr>
            <p:ph type="sldNum" sz="quarter" idx="10"/>
          </p:nvPr>
        </p:nvSpPr>
        <p:spPr/>
        <p:txBody>
          <a:bodyPr/>
          <a:lstStyle/>
          <a:p>
            <a:fld id="{E0746DE6-3336-457D-A091-FA20AC1C536E}" type="slidenum">
              <a:rPr lang="en-US" smtClean="0"/>
              <a:t>13</a:t>
            </a:fld>
            <a:endParaRPr lang="en-US"/>
          </a:p>
        </p:txBody>
      </p:sp>
    </p:spTree>
    <p:extLst>
      <p:ext uri="{BB962C8B-B14F-4D97-AF65-F5344CB8AC3E}">
        <p14:creationId xmlns:p14="http://schemas.microsoft.com/office/powerpoint/2010/main" val="42073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dirty="0"/>
              <a:t>3/15/2018</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0051395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dirty="0"/>
              <a:t>3/15/2018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51404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dirty="0"/>
              <a:t>3/15/2018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62897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4260" y="462455"/>
            <a:ext cx="10515600" cy="822263"/>
          </a:xfrm>
        </p:spPr>
        <p:txBody>
          <a:bodyPr>
            <a:normAutofit/>
          </a:bodyPr>
          <a:lstStyle>
            <a:lvl1pPr>
              <a:defRPr sz="3600">
                <a:solidFill>
                  <a:srgbClr val="D24726"/>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38200" y="1625936"/>
            <a:ext cx="10515600" cy="4351338"/>
          </a:xfrm>
        </p:spPr>
        <p:txBody>
          <a:bodyPr/>
          <a:lstStyle>
            <a:lvl1pPr>
              <a:defRPr sz="1400" baseline="0">
                <a:solidFill>
                  <a:srgbClr val="595959"/>
                </a:solidFill>
                <a:latin typeface="Segoe UI Semilight" panose="020B0402040204020203" pitchFamily="34" charset="0"/>
                <a:cs typeface="Segoe UI Semilight" panose="020B0402040204020203" pitchFamily="34" charset="0"/>
              </a:defRPr>
            </a:lvl1pPr>
            <a:lvl2pPr>
              <a:defRPr sz="1200" baseline="0">
                <a:solidFill>
                  <a:srgbClr val="595959"/>
                </a:solidFill>
                <a:latin typeface="Segoe UI Semilight" panose="020B0402040204020203" pitchFamily="34" charset="0"/>
                <a:cs typeface="Segoe UI Semilight" panose="020B0402040204020203" pitchFamily="34" charset="0"/>
              </a:defRPr>
            </a:lvl2pPr>
            <a:lvl3pPr>
              <a:defRPr sz="1200" baseline="0">
                <a:solidFill>
                  <a:srgbClr val="595959"/>
                </a:solidFill>
                <a:latin typeface="Segoe UI Semilight" panose="020B0402040204020203" pitchFamily="34" charset="0"/>
                <a:cs typeface="Segoe UI Semilight" panose="020B0402040204020203" pitchFamily="34" charset="0"/>
              </a:defRPr>
            </a:lvl3pPr>
            <a:lvl4pPr>
              <a:defRPr sz="1200" baseline="0">
                <a:solidFill>
                  <a:srgbClr val="595959"/>
                </a:solidFill>
                <a:latin typeface="Segoe UI Semilight" panose="020B0402040204020203" pitchFamily="34" charset="0"/>
                <a:cs typeface="Segoe UI Semilight" panose="020B0402040204020203" pitchFamily="34" charset="0"/>
              </a:defRPr>
            </a:lvl4pPr>
            <a:lvl5pPr>
              <a:defRPr sz="1200" baseline="0">
                <a:solidFill>
                  <a:srgbClr val="595959"/>
                </a:solidFill>
                <a:latin typeface="Segoe UI Semilight" panose="020B0402040204020203" pitchFamily="34" charset="0"/>
                <a:cs typeface="Segoe UI Semilight" panose="020B04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652CD92-9D15-43B4-8516-073FCDAC90D4}"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E1560-7126-406C-A531-3A398E8D0EEA}" type="slidenum">
              <a:rPr lang="en-US" smtClean="0"/>
              <a:t>‹#›</a:t>
            </a:fld>
            <a:endParaRPr lang="en-US"/>
          </a:p>
        </p:txBody>
      </p:sp>
      <p:cxnSp>
        <p:nvCxnSpPr>
          <p:cNvPr id="7" name="Straight Connector 6"/>
          <p:cNvCxnSpPr/>
          <p:nvPr userDrawn="1"/>
        </p:nvCxnSpPr>
        <p:spPr>
          <a:xfrm>
            <a:off x="952500" y="1284718"/>
            <a:ext cx="10363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552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dirty="0"/>
              <a:t>3/15/2018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48827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8A7C6C-0F39-4D70-8E8D-FE5B9C95FA73}" type="datetimeFigureOut">
              <a:rPr lang="en-US" dirty="0"/>
              <a:t>3/15/2018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05858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dirty="0"/>
              <a:t>3/15/2018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760718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dirty="0"/>
              <a:t>3/15/2018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227059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t>3/15/2018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686757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dirty="0"/>
              <a:t>3/15/2018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15205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F53789A-C914-4DB1-8815-80B5EC7335C5}" type="datetimeFigureOut">
              <a:rPr lang="en-US" dirty="0"/>
              <a:t>3/15/2018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435309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E6440AA-91A0-436F-8FDB-C0F939DCAE21}" type="datetimeFigureOut">
              <a:rPr lang="en-US" dirty="0"/>
              <a:t>3/15/2018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06652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E59FD0C-5451-4CA0-86AF-E70AE3279989}" type="datetimeFigureOut">
              <a:rPr lang="en-US" dirty="0"/>
              <a:t>3/15/2018</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656273323"/>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2CD92-9D15-43B4-8516-073FCDAC90D4}" type="datetimeFigureOut">
              <a:rPr lang="en-US" smtClean="0"/>
              <a:t>3/15/2018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E1560-7126-406C-A531-3A398E8D0EEA}" type="slidenum">
              <a:rPr lang="en-US" smtClean="0"/>
              <a:t>‹#›</a:t>
            </a:fld>
            <a:endParaRPr lang="en-US"/>
          </a:p>
        </p:txBody>
      </p:sp>
    </p:spTree>
    <p:extLst>
      <p:ext uri="{BB962C8B-B14F-4D97-AF65-F5344CB8AC3E}">
        <p14:creationId xmlns:p14="http://schemas.microsoft.com/office/powerpoint/2010/main" val="3184122265"/>
      </p:ext>
    </p:extLst>
  </p:cSld>
  <p:clrMap bg1="lt1" tx1="dk1" bg2="lt2" tx2="dk2" accent1="accent1" accent2="accent2" accent3="accent3" accent4="accent4" accent5="accent5" accent6="accent6" hlink="hlink" folHlink="folHlink"/>
  <p:sldLayoutIdLst>
    <p:sldLayoutId id="21474838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wikipedia.org/wiki/Environmental_remediation"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creativecommons.org/licenses/by-sa/3.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lstStyle/>
          <a:p>
            <a:r>
              <a:rPr lang="en-US" dirty="0">
                <a:latin typeface="Segoe UI Light" panose="020B0702040204020203" pitchFamily="34" charset="0"/>
                <a:ea typeface="Segoe UI Light" panose="020B0702040204020203" pitchFamily="34" charset="0"/>
                <a:cs typeface="Segoe UI" panose="020B0502040204020203" pitchFamily="34" charset="0"/>
              </a:rPr>
              <a:t>Here's your outline to get started</a:t>
            </a:r>
          </a:p>
        </p:txBody>
      </p:sp>
      <p:sp>
        <p:nvSpPr>
          <p:cNvPr id="20" name="Text 2"/>
          <p:cNvSpPr/>
          <p:nvPr/>
        </p:nvSpPr>
        <p:spPr>
          <a:xfrm>
            <a:off x="838200" y="1461299"/>
            <a:ext cx="10462846" cy="415498"/>
          </a:xfrm>
          <a:prstGeom prst="rect">
            <a:avLst/>
          </a:prstGeom>
        </p:spPr>
        <p:txBody>
          <a:bodyPr wrap="square">
            <a:spAutoFit/>
          </a:bodyPr>
          <a:lstStyle/>
          <a:p>
            <a:pPr>
              <a:lnSpc>
                <a:spcPct val="150000"/>
              </a:lnSpc>
            </a:pPr>
            <a:r>
              <a:rPr lang="en-US" sz="1400" dirty="0">
                <a:solidFill>
                  <a:srgbClr val="D24726"/>
                </a:solidFill>
                <a:latin typeface="Segoe UI Semibold" panose="020B0702040204020203" pitchFamily="34" charset="0"/>
                <a:ea typeface="Segoe UI Semibold" panose="020B0702040204020203" pitchFamily="34" charset="0"/>
                <a:cs typeface="Segoe UI" panose="020B0502040204020203" pitchFamily="34" charset="0"/>
              </a:rPr>
              <a:t>Key facts about your topic</a:t>
            </a:r>
          </a:p>
        </p:txBody>
      </p:sp>
      <p:sp>
        <p:nvSpPr>
          <p:cNvPr id="21" name="Content Placeholder 2"/>
          <p:cNvSpPr txBox="1">
            <a:spLocks/>
          </p:cNvSpPr>
          <p:nvPr/>
        </p:nvSpPr>
        <p:spPr>
          <a:xfrm>
            <a:off x="850250" y="1876798"/>
            <a:ext cx="10465450" cy="4000000"/>
          </a:xfrm>
          <a:prstGeom prst="rect">
            <a:avLst/>
          </a:prstGeom>
          <a:ln w="57150">
            <a:noFill/>
          </a:ln>
        </p:spPr>
        <p:txBody>
          <a:bodyPr vert="horz" lIns="91440" tIns="45720" rIns="91440" bIns="45720" numCol="1" rtlCol="0" anchor="t">
            <a:normAutofit/>
          </a:bodyPr>
          <a:lstStyle/>
          <a:p>
            <a:pPr marL="0" indent="0">
              <a:lnSpc>
                <a:spcPct val="150000"/>
              </a:lnSpc>
              <a:spcBef>
                <a:spcPts val="0"/>
              </a:spcBef>
              <a:buFont typeface="Arial" panose="020B0604020202020204" pitchFamily="34" charset="0"/>
              <a:buNone/>
            </a:pPr>
            <a:r>
              <a:rPr lang="en-US" sz="1400" dirty="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Environmental remediation deals with the removal of pollution or contaminants from environmental media such as soil, groundwater, sediment, or surface water. This would mean that once requested by the government or a land remediation authority, immediate action should be taken as this can impact negatively on human health and the environment.</a:t>
            </a:r>
          </a:p>
        </p:txBody>
      </p:sp>
      <p:sp>
        <p:nvSpPr>
          <p:cNvPr id="22" name="Footer Placeholder 2"/>
          <p:cNvSpPr>
            <a:spLocks noGrp="1"/>
          </p:cNvSpPr>
          <p:nvPr>
            <p:ph type="ftr" sz="quarter" idx="11"/>
          </p:nvPr>
        </p:nvSpPr>
        <p:spPr>
          <a:xfrm>
            <a:off x="838199" y="6229028"/>
            <a:ext cx="5779169" cy="365125"/>
          </a:xfrm>
        </p:spPr>
        <p:txBody>
          <a:bodyPr/>
          <a:lstStyle/>
          <a:p>
            <a:pPr algn="l"/>
            <a:r>
              <a:rPr lang="en-US" dirty="0">
                <a:solidFill>
                  <a:schemeClr val="tx2"/>
                </a:solidFill>
                <a:latin typeface="Segoe UI" panose="020B0502040204020203" pitchFamily="34" charset="0"/>
                <a:ea typeface="Segoe UI" panose="020B0502040204020203" pitchFamily="34" charset="0"/>
                <a:cs typeface="Segoe UI" panose="020B0502040204020203" pitchFamily="34" charset="0"/>
                <a:hlinkClick r:id="rId3"/>
              </a:rPr>
              <a:t>en.wikipedia.org</a:t>
            </a:r>
            <a:r>
              <a:rPr lang="en-US" dirty="0">
                <a:solidFill>
                  <a:schemeClr val="tx2"/>
                </a:solidFill>
                <a:latin typeface="Segoe UI" panose="020B0502040204020203" pitchFamily="34" charset="0"/>
                <a:ea typeface="Segoe UI" panose="020B0502040204020203" pitchFamily="34" charset="0"/>
                <a:cs typeface="Segoe UI" panose="020B0502040204020203" pitchFamily="34" charset="0"/>
              </a:rPr>
              <a:t> - Text under </a:t>
            </a:r>
            <a:r>
              <a:rPr lang="en-US" dirty="0">
                <a:solidFill>
                  <a:schemeClr val="tx2"/>
                </a:solidFill>
                <a:latin typeface="Segoe UI" panose="020B0502040204020203" pitchFamily="34" charset="0"/>
                <a:ea typeface="Segoe UI" panose="020B0502040204020203" pitchFamily="34" charset="0"/>
                <a:cs typeface="Segoe UI" panose="020B0502040204020203" pitchFamily="34" charset="0"/>
                <a:hlinkClick r:id="rId4"/>
              </a:rPr>
              <a:t>CC-BY-SA license</a:t>
            </a:r>
            <a:endParaRPr lang="en-US" dirty="0"/>
          </a:p>
        </p:txBody>
      </p:sp>
      <p:grpSp>
        <p:nvGrpSpPr>
          <p:cNvPr id="4" name="Group 3">
            <a:extLst>
              <a:ext uri="{FF2B5EF4-FFF2-40B4-BE49-F238E27FC236}">
                <a16:creationId xmlns:a16="http://schemas.microsoft.com/office/drawing/2014/main" id="{E07FEDDE-7BE3-4AF0-89AC-8212D722B9B0}"/>
              </a:ext>
            </a:extLst>
          </p:cNvPr>
          <p:cNvGrpSpPr/>
          <p:nvPr/>
        </p:nvGrpSpPr>
        <p:grpSpPr>
          <a:xfrm>
            <a:off x="6211661" y="5810971"/>
            <a:ext cx="5188481" cy="1174603"/>
            <a:chOff x="6211661" y="5810971"/>
            <a:chExt cx="5188481" cy="1174603"/>
          </a:xfrm>
        </p:grpSpPr>
        <p:sp>
          <p:nvSpPr>
            <p:cNvPr id="5" name="Rectangle 8">
              <a:extLst>
                <a:ext uri="{FF2B5EF4-FFF2-40B4-BE49-F238E27FC236}">
                  <a16:creationId xmlns:a16="http://schemas.microsoft.com/office/drawing/2014/main" id="{184C5845-0FFB-4734-A9BE-3E8CEA8008D3}"/>
                </a:ext>
              </a:extLst>
            </p:cNvPr>
            <p:cNvSpPr/>
            <p:nvPr/>
          </p:nvSpPr>
          <p:spPr>
            <a:xfrm>
              <a:off x="6211661" y="6042093"/>
              <a:ext cx="5138199" cy="630783"/>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6" name="TextBox 7">
              <a:extLst>
                <a:ext uri="{FF2B5EF4-FFF2-40B4-BE49-F238E27FC236}">
                  <a16:creationId xmlns:a16="http://schemas.microsoft.com/office/drawing/2014/main" id="{33CDDC14-D7C0-4FC6-8360-4E6E50174088}"/>
                </a:ext>
              </a:extLst>
            </p:cNvPr>
            <p:cNvSpPr txBox="1"/>
            <p:nvPr/>
          </p:nvSpPr>
          <p:spPr>
            <a:xfrm>
              <a:off x="6289102" y="6139278"/>
              <a:ext cx="2303691" cy="451406"/>
            </a:xfrm>
            <a:prstGeom prst="rect">
              <a:avLst/>
            </a:prstGeom>
            <a:noFill/>
          </p:spPr>
          <p:txBody>
            <a:bodyPr wrap="square" rtlCol="0">
              <a:spAutoFit/>
            </a:bodyPr>
            <a:lstStyle/>
            <a:p>
              <a:pPr>
                <a:lnSpc>
                  <a:spcPts val="1400"/>
                </a:lnSpc>
              </a:pPr>
              <a:r>
                <a:rPr lang="en-US" sz="1200" dirty="0">
                  <a:solidFill>
                    <a:srgbClr val="D24726"/>
                  </a:solidFill>
                  <a:cs typeface="Segoe UI Semibold" panose="020B0702040204020203" pitchFamily="34" charset="0"/>
                </a:rPr>
                <a:t>See more: </a:t>
              </a:r>
              <a:r>
                <a:rPr lang="en-US" sz="1200" dirty="0">
                  <a:solidFill>
                    <a:schemeClr val="tx1">
                      <a:lumMod val="65000"/>
                      <a:lumOff val="35000"/>
                    </a:schemeClr>
                  </a:solidFill>
                  <a:latin typeface="Segoe UI Semilight" panose="020B0402040204020203" pitchFamily="34" charset="0"/>
                  <a:ea typeface="Segoe UI Symbol" panose="020B0502040204020203" pitchFamily="34" charset="0"/>
                  <a:cs typeface="Segoe UI Semilight" panose="020B0402040204020203" pitchFamily="34" charset="0"/>
                </a:rPr>
                <a:t>Open the Notes below for more information.</a:t>
              </a:r>
            </a:p>
          </p:txBody>
        </p:sp>
        <p:pic>
          <p:nvPicPr>
            <p:cNvPr id="7" name="Picture 11" descr="Curved arrow">
              <a:extLst>
                <a:ext uri="{FF2B5EF4-FFF2-40B4-BE49-F238E27FC236}">
                  <a16:creationId xmlns:a16="http://schemas.microsoft.com/office/drawing/2014/main" id="{A3DA137E-6B53-4403-B00B-B734CA13A906}"/>
                </a:ext>
              </a:extLst>
            </p:cNvPr>
            <p:cNvPicPr/>
            <p:nvPr/>
          </p:nvPicPr>
          <p:blipFill>
            <a:blip r:embed="rId5" cstate="print">
              <a:extLst>
                <a:ext uri="{28A0092B-C50C-407E-A947-70E740481C1C}">
                  <a14:useLocalDpi xmlns:a14="http://schemas.microsoft.com/office/drawing/2010/main" val="0"/>
                </a:ext>
              </a:extLst>
            </a:blip>
            <a:stretch>
              <a:fillRect/>
            </a:stretch>
          </p:blipFill>
          <p:spPr>
            <a:xfrm rot="10354591">
              <a:off x="8375339" y="6310072"/>
              <a:ext cx="712427" cy="504018"/>
            </a:xfrm>
            <a:prstGeom prst="rect">
              <a:avLst/>
            </a:prstGeom>
          </p:spPr>
        </p:pic>
        <p:pic>
          <p:nvPicPr>
            <p:cNvPr id="8" name="Picture 6" descr="Notes button in status bar">
              <a:extLst>
                <a:ext uri="{FF2B5EF4-FFF2-40B4-BE49-F238E27FC236}">
                  <a16:creationId xmlns:a16="http://schemas.microsoft.com/office/drawing/2014/main" id="{225180E8-0FE3-47A7-AA6D-1109075B6765}"/>
                </a:ext>
              </a:extLst>
            </p:cNvPr>
            <p:cNvPicPr>
              <a:picLocks noChangeAspect="1"/>
            </p:cNvPicPr>
            <p:nvPr/>
          </p:nvPicPr>
          <p:blipFill>
            <a:blip r:embed="rId6"/>
            <a:stretch>
              <a:fillRect/>
            </a:stretch>
          </p:blipFill>
          <p:spPr>
            <a:xfrm>
              <a:off x="9025539" y="5810971"/>
              <a:ext cx="2374603" cy="1174603"/>
            </a:xfrm>
            <a:prstGeom prst="rect">
              <a:avLst/>
            </a:prstGeom>
          </p:spPr>
        </p:pic>
      </p:grpSp>
    </p:spTree>
    <p:extLst>
      <p:ext uri="{BB962C8B-B14F-4D97-AF65-F5344CB8AC3E}">
        <p14:creationId xmlns:p14="http://schemas.microsoft.com/office/powerpoint/2010/main" val="3748667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249BF42-D05C-4553-9417-7B869575929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9654" y="0"/>
            <a:ext cx="691318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3C1483F-490E-4C8A-8765-1F8AF0C67D5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0"/>
            <a:ext cx="3736189" cy="6858000"/>
          </a:xfrm>
          <a:prstGeom prst="rect">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3801627-6861-4EA9-BE98-E0CE33A894D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43466" cy="6858000"/>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8" y="643466"/>
            <a:ext cx="3092718" cy="5528734"/>
          </a:xfrm>
          <a:noFill/>
        </p:spPr>
        <p:txBody>
          <a:bodyPr anchor="t">
            <a:normAutofit/>
          </a:bodyPr>
          <a:lstStyle/>
          <a:p>
            <a:r>
              <a:rPr lang="en-US" sz="2800">
                <a:solidFill>
                  <a:srgbClr val="FFFFFF"/>
                </a:solidFill>
              </a:rPr>
              <a:t>Community consultation and information</a:t>
            </a:r>
          </a:p>
        </p:txBody>
      </p:sp>
      <p:sp>
        <p:nvSpPr>
          <p:cNvPr id="3" name="Content Placeholder 2"/>
          <p:cNvSpPr>
            <a:spLocks noGrp="1"/>
          </p:cNvSpPr>
          <p:nvPr>
            <p:ph idx="1"/>
          </p:nvPr>
        </p:nvSpPr>
        <p:spPr>
          <a:xfrm>
            <a:off x="4701385" y="643466"/>
            <a:ext cx="5947985" cy="5571067"/>
          </a:xfrm>
        </p:spPr>
        <p:txBody>
          <a:bodyPr>
            <a:normAutofit/>
          </a:bodyPr>
          <a:lstStyle/>
          <a:p>
            <a:endParaRPr sz="2400"/>
          </a:p>
        </p:txBody>
      </p:sp>
    </p:spTree>
    <p:extLst>
      <p:ext uri="{BB962C8B-B14F-4D97-AF65-F5344CB8AC3E}">
        <p14:creationId xmlns:p14="http://schemas.microsoft.com/office/powerpoint/2010/main" val="3362994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249BF42-D05C-4553-9417-7B869575929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9654" y="0"/>
            <a:ext cx="691318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3C1483F-490E-4C8A-8765-1F8AF0C67D5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0"/>
            <a:ext cx="3736189" cy="6858000"/>
          </a:xfrm>
          <a:prstGeom prst="rect">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3801627-6861-4EA9-BE98-E0CE33A894D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43466" cy="6858000"/>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8" y="643466"/>
            <a:ext cx="3092718" cy="5528734"/>
          </a:xfrm>
          <a:noFill/>
        </p:spPr>
        <p:txBody>
          <a:bodyPr anchor="t">
            <a:normAutofit/>
          </a:bodyPr>
          <a:lstStyle/>
          <a:p>
            <a:r>
              <a:rPr lang="en-US" sz="2800">
                <a:solidFill>
                  <a:srgbClr val="FFFFFF"/>
                </a:solidFill>
              </a:rPr>
              <a:t>Incremental health risk</a:t>
            </a:r>
          </a:p>
        </p:txBody>
      </p:sp>
      <p:sp>
        <p:nvSpPr>
          <p:cNvPr id="3" name="Content Placeholder 2"/>
          <p:cNvSpPr>
            <a:spLocks noGrp="1"/>
          </p:cNvSpPr>
          <p:nvPr>
            <p:ph idx="1"/>
          </p:nvPr>
        </p:nvSpPr>
        <p:spPr>
          <a:xfrm>
            <a:off x="4701385" y="643466"/>
            <a:ext cx="5947985" cy="5571067"/>
          </a:xfrm>
        </p:spPr>
        <p:txBody>
          <a:bodyPr>
            <a:normAutofit/>
          </a:bodyPr>
          <a:lstStyle/>
          <a:p>
            <a:endParaRPr sz="2400"/>
          </a:p>
        </p:txBody>
      </p:sp>
    </p:spTree>
    <p:extLst>
      <p:ext uri="{BB962C8B-B14F-4D97-AF65-F5344CB8AC3E}">
        <p14:creationId xmlns:p14="http://schemas.microsoft.com/office/powerpoint/2010/main" val="2203373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249BF42-D05C-4553-9417-7B869575929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9654" y="0"/>
            <a:ext cx="691318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3C1483F-490E-4C8A-8765-1F8AF0C67D5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0"/>
            <a:ext cx="3736189" cy="6858000"/>
          </a:xfrm>
          <a:prstGeom prst="rect">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3801627-6861-4EA9-BE98-E0CE33A894D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43466" cy="6858000"/>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8" y="643466"/>
            <a:ext cx="3092718" cy="5528734"/>
          </a:xfrm>
          <a:noFill/>
        </p:spPr>
        <p:txBody>
          <a:bodyPr anchor="t">
            <a:normAutofit/>
          </a:bodyPr>
          <a:lstStyle/>
          <a:p>
            <a:r>
              <a:rPr lang="en-US" sz="2800">
                <a:solidFill>
                  <a:srgbClr val="FFFFFF"/>
                </a:solidFill>
              </a:rPr>
              <a:t>Impacts of funding remediation</a:t>
            </a:r>
          </a:p>
        </p:txBody>
      </p:sp>
      <p:sp>
        <p:nvSpPr>
          <p:cNvPr id="3" name="Content Placeholder 2"/>
          <p:cNvSpPr>
            <a:spLocks noGrp="1"/>
          </p:cNvSpPr>
          <p:nvPr>
            <p:ph idx="1"/>
          </p:nvPr>
        </p:nvSpPr>
        <p:spPr>
          <a:xfrm>
            <a:off x="4701385" y="643466"/>
            <a:ext cx="5947985" cy="5571067"/>
          </a:xfrm>
        </p:spPr>
        <p:txBody>
          <a:bodyPr>
            <a:normAutofit/>
          </a:bodyPr>
          <a:lstStyle/>
          <a:p>
            <a:endParaRPr sz="2400"/>
          </a:p>
        </p:txBody>
      </p:sp>
    </p:spTree>
    <p:extLst>
      <p:ext uri="{BB962C8B-B14F-4D97-AF65-F5344CB8AC3E}">
        <p14:creationId xmlns:p14="http://schemas.microsoft.com/office/powerpoint/2010/main" val="3823480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6F05DDE-5F2C-44F5-BACC-DED4737B11B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336435E3-1914-4453-A41E-2849F6B488D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811"/>
            <a:ext cx="11292841" cy="4236483"/>
          </a:xfrm>
          <a:prstGeom prst="rect">
            <a:avLst/>
          </a:prstGeom>
          <a:solidFill>
            <a:srgbClr val="1C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56E287F-2B11-4E25-A381-2FB11B41332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33670"/>
            <a:ext cx="11292840" cy="26243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3467" y="228599"/>
            <a:ext cx="10438510" cy="4005071"/>
          </a:xfrm>
        </p:spPr>
        <p:txBody>
          <a:bodyPr vert="horz" lIns="91440" tIns="45720" rIns="91440" bIns="45720" rtlCol="0" anchor="ctr">
            <a:normAutofit/>
          </a:bodyPr>
          <a:lstStyle/>
          <a:p>
            <a:pPr>
              <a:lnSpc>
                <a:spcPct val="85000"/>
              </a:lnSpc>
            </a:pPr>
            <a:r>
              <a:rPr lang="en-US" sz="5400">
                <a:solidFill>
                  <a:srgbClr val="FFFFFF"/>
                </a:solidFill>
              </a:rPr>
              <a:t>Examples of major remediation projects</a:t>
            </a:r>
          </a:p>
        </p:txBody>
      </p:sp>
      <p:sp>
        <p:nvSpPr>
          <p:cNvPr id="3" name="Content Placeholder 2"/>
          <p:cNvSpPr>
            <a:spLocks noGrp="1"/>
          </p:cNvSpPr>
          <p:nvPr>
            <p:ph idx="1"/>
          </p:nvPr>
        </p:nvSpPr>
        <p:spPr>
          <a:xfrm>
            <a:off x="643467" y="4550832"/>
            <a:ext cx="10438510" cy="2068332"/>
          </a:xfrm>
          <a:noFill/>
        </p:spPr>
        <p:txBody>
          <a:bodyPr vert="horz" lIns="91440" tIns="45720" rIns="91440" bIns="45720" rtlCol="0" anchor="t">
            <a:normAutofit/>
          </a:bodyPr>
          <a:lstStyle/>
          <a:p>
            <a:pPr marL="0" indent="0">
              <a:buNone/>
            </a:pPr>
            <a:r>
              <a:rPr lang="en-US" sz="3600"/>
              <a:t>Look in the slide notes below for topics to consider talking about</a:t>
            </a:r>
          </a:p>
        </p:txBody>
      </p:sp>
    </p:spTree>
    <p:extLst>
      <p:ext uri="{BB962C8B-B14F-4D97-AF65-F5344CB8AC3E}">
        <p14:creationId xmlns:p14="http://schemas.microsoft.com/office/powerpoint/2010/main" val="3574644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112E318-8843-4FBA-9CB8-AC44622DE78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9284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95418D5-11A6-457F-8BCD-5160B33D693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9160" y="0"/>
            <a:ext cx="10393679" cy="68580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61E5C3D-6980-43E1-B38A-365BF0E6E3F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11"/>
            <a:ext cx="89916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20892" y="321732"/>
            <a:ext cx="9733620" cy="878397"/>
          </a:xfrm>
          <a:noFill/>
        </p:spPr>
        <p:txBody>
          <a:bodyPr anchor="ctr">
            <a:normAutofit/>
          </a:bodyPr>
          <a:lstStyle/>
          <a:p>
            <a:r>
              <a:rPr lang="en-US" sz="4000">
                <a:solidFill>
                  <a:srgbClr val="FFFFFF"/>
                </a:solidFill>
              </a:rPr>
              <a:t>Works cited</a:t>
            </a:r>
          </a:p>
        </p:txBody>
      </p:sp>
      <p:sp>
        <p:nvSpPr>
          <p:cNvPr id="3" name="Content Placeholder 2"/>
          <p:cNvSpPr>
            <a:spLocks noGrp="1"/>
          </p:cNvSpPr>
          <p:nvPr>
            <p:ph type="body" idx="1"/>
          </p:nvPr>
        </p:nvSpPr>
        <p:spPr>
          <a:xfrm>
            <a:off x="1220892" y="1828800"/>
            <a:ext cx="9733620" cy="4351337"/>
          </a:xfrm>
        </p:spPr>
        <p:txBody>
          <a:bodyPr>
            <a:normAutofit/>
          </a:bodyPr>
          <a:lstStyle/>
          <a:p>
            <a:endParaRPr sz="2400">
              <a:solidFill>
                <a:srgbClr val="FFFFFF"/>
              </a:solidFill>
            </a:endParaRPr>
          </a:p>
        </p:txBody>
      </p:sp>
    </p:spTree>
    <p:extLst>
      <p:ext uri="{BB962C8B-B14F-4D97-AF65-F5344CB8AC3E}">
        <p14:creationId xmlns:p14="http://schemas.microsoft.com/office/powerpoint/2010/main" val="360960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DA537-9EAD-4C2A-8B8C-B5471C6F5D65}"/>
              </a:ext>
            </a:extLst>
          </p:cNvPr>
          <p:cNvSpPr>
            <a:spLocks noGrp="1"/>
          </p:cNvSpPr>
          <p:nvPr>
            <p:ph type="title"/>
          </p:nvPr>
        </p:nvSpPr>
        <p:spPr/>
        <p:txBody>
          <a:bodyPr/>
          <a:lstStyle/>
          <a:p>
            <a:r>
              <a:rPr lang="en-US" dirty="0">
                <a:latin typeface="Segoe UI Light" panose="020B0702040204020203" pitchFamily="34" charset="0"/>
                <a:ea typeface="Segoe UI Light" panose="020B0702040204020203" pitchFamily="34" charset="0"/>
                <a:cs typeface="Segoe UI" panose="020B0502040204020203" pitchFamily="34" charset="0"/>
              </a:rPr>
              <a:t>Related topics to research</a:t>
            </a:r>
          </a:p>
        </p:txBody>
      </p:sp>
      <p:sp>
        <p:nvSpPr>
          <p:cNvPr id="3" name="Content Placeholder 2">
            <a:extLst>
              <a:ext uri="{FF2B5EF4-FFF2-40B4-BE49-F238E27FC236}">
                <a16:creationId xmlns:a16="http://schemas.microsoft.com/office/drawing/2014/main" id="{60106C6B-49E2-4E93-AEC3-AA4886AC999D}"/>
              </a:ext>
            </a:extLst>
          </p:cNvPr>
          <p:cNvSpPr>
            <a:spLocks noGrp="1"/>
          </p:cNvSpPr>
          <p:nvPr>
            <p:ph idx="1"/>
          </p:nvPr>
        </p:nvSpPr>
        <p:spPr>
          <a:xfrm>
            <a:off x="838200" y="1625936"/>
            <a:ext cx="4978408" cy="4351338"/>
          </a:xfrm>
        </p:spPr>
        <p:txBody>
          <a:bodyPr/>
          <a:lstStyle/>
          <a:p>
            <a:r>
              <a:rPr lang="en-US" dirty="0">
                <a:latin typeface="Segoe UI Semilight" panose="020B0702040204020203" pitchFamily="34" charset="0"/>
                <a:ea typeface="Segoe UI Semilight" panose="020B0702040204020203" pitchFamily="34" charset="0"/>
                <a:cs typeface="Segoe UI" panose="020B0502040204020203" pitchFamily="34" charset="0"/>
              </a:rPr>
              <a:t>Soil vapor extraction</a:t>
            </a:r>
          </a:p>
          <a:p>
            <a:r>
              <a:rPr lang="en-US" dirty="0">
                <a:latin typeface="Segoe UI Semilight" panose="020B0702040204020203" pitchFamily="34" charset="0"/>
                <a:ea typeface="Segoe UI Semilight" panose="020B0702040204020203" pitchFamily="34" charset="0"/>
                <a:cs typeface="Segoe UI" panose="020B0502040204020203" pitchFamily="34" charset="0"/>
              </a:rPr>
              <a:t>Phytoremediation</a:t>
            </a:r>
          </a:p>
          <a:p>
            <a:r>
              <a:rPr lang="en-US" dirty="0">
                <a:latin typeface="Segoe UI Semilight" panose="020B0702040204020203" pitchFamily="34" charset="0"/>
                <a:ea typeface="Segoe UI Semilight" panose="020B0702040204020203" pitchFamily="34" charset="0"/>
                <a:cs typeface="Segoe UI" panose="020B0502040204020203" pitchFamily="34" charset="0"/>
              </a:rPr>
              <a:t>In situ chemical oxidation</a:t>
            </a:r>
          </a:p>
          <a:p>
            <a:r>
              <a:rPr lang="en-US" dirty="0">
                <a:latin typeface="Segoe UI Semilight" panose="020B0702040204020203" pitchFamily="34" charset="0"/>
                <a:ea typeface="Segoe UI Semilight" panose="020B0702040204020203" pitchFamily="34" charset="0"/>
                <a:cs typeface="Segoe UI" panose="020B0502040204020203" pitchFamily="34" charset="0"/>
              </a:rPr>
              <a:t>Sewage treatment</a:t>
            </a:r>
          </a:p>
          <a:p>
            <a:r>
              <a:rPr lang="en-US" dirty="0">
                <a:latin typeface="Segoe UI Semilight" panose="020B0702040204020203" pitchFamily="34" charset="0"/>
                <a:ea typeface="Segoe UI Semilight" panose="020B0702040204020203" pitchFamily="34" charset="0"/>
                <a:cs typeface="Segoe UI" panose="020B0502040204020203" pitchFamily="34" charset="0"/>
              </a:rPr>
              <a:t>Betty Harris</a:t>
            </a:r>
          </a:p>
          <a:p>
            <a:r>
              <a:rPr lang="en-US" dirty="0">
                <a:latin typeface="Segoe UI Semilight" panose="020B0702040204020203" pitchFamily="34" charset="0"/>
                <a:ea typeface="Segoe UI Semilight" panose="020B0702040204020203" pitchFamily="34" charset="0"/>
                <a:cs typeface="Segoe UI" panose="020B0502040204020203" pitchFamily="34" charset="0"/>
              </a:rPr>
              <a:t>Green bridge</a:t>
            </a:r>
          </a:p>
        </p:txBody>
      </p:sp>
      <p:grpSp>
        <p:nvGrpSpPr>
          <p:cNvPr id="4" name="Group 3">
            <a:extLst>
              <a:ext uri="{FF2B5EF4-FFF2-40B4-BE49-F238E27FC236}">
                <a16:creationId xmlns:a16="http://schemas.microsoft.com/office/drawing/2014/main" id="{5F891352-0AB3-4D77-AA93-8E0A1738F8F4}"/>
              </a:ext>
            </a:extLst>
          </p:cNvPr>
          <p:cNvGrpSpPr/>
          <p:nvPr/>
        </p:nvGrpSpPr>
        <p:grpSpPr>
          <a:xfrm>
            <a:off x="5943601" y="1609726"/>
            <a:ext cx="5406259" cy="2023909"/>
            <a:chOff x="5943601" y="1609726"/>
            <a:chExt cx="5406259" cy="2023909"/>
          </a:xfrm>
        </p:grpSpPr>
        <p:sp>
          <p:nvSpPr>
            <p:cNvPr id="5" name="Rectangle 5">
              <a:extLst>
                <a:ext uri="{FF2B5EF4-FFF2-40B4-BE49-F238E27FC236}">
                  <a16:creationId xmlns:a16="http://schemas.microsoft.com/office/drawing/2014/main" id="{20526183-096D-4868-AE2D-0200EE5F1D5D}"/>
                </a:ext>
              </a:extLst>
            </p:cNvPr>
            <p:cNvSpPr/>
            <p:nvPr/>
          </p:nvSpPr>
          <p:spPr>
            <a:xfrm>
              <a:off x="5943601" y="1609726"/>
              <a:ext cx="5406259" cy="2019300"/>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6" name="TextBox 4">
              <a:extLst>
                <a:ext uri="{FF2B5EF4-FFF2-40B4-BE49-F238E27FC236}">
                  <a16:creationId xmlns:a16="http://schemas.microsoft.com/office/drawing/2014/main" id="{E9B136C8-7575-43EF-A6F3-EC4F69800828}"/>
                </a:ext>
              </a:extLst>
            </p:cNvPr>
            <p:cNvSpPr txBox="1"/>
            <p:nvPr/>
          </p:nvSpPr>
          <p:spPr>
            <a:xfrm>
              <a:off x="6189439" y="1827382"/>
              <a:ext cx="2849999" cy="307777"/>
            </a:xfrm>
            <a:prstGeom prst="rect">
              <a:avLst/>
            </a:prstGeom>
            <a:noFill/>
          </p:spPr>
          <p:txBody>
            <a:bodyPr wrap="square" rtlCol="0">
              <a:spAutoFit/>
            </a:bodyPr>
            <a:lstStyle/>
            <a:p>
              <a:pPr>
                <a:spcAft>
                  <a:spcPts val="1200"/>
                </a:spcAft>
              </a:pPr>
              <a:r>
                <a:rPr lang="en-US" sz="1400" dirty="0">
                  <a:solidFill>
                    <a:srgbClr val="D24726"/>
                  </a:solidFill>
                  <a:latin typeface="Segoe UI Semilight" panose="020B0402040204020203" pitchFamily="34" charset="0"/>
                  <a:cs typeface="Segoe UI Semilight" panose="020B0402040204020203" pitchFamily="34" charset="0"/>
                </a:rPr>
                <a:t>Use Smart Lookup to learn more</a:t>
              </a:r>
              <a:endParaRPr lang="en-US" sz="1400" dirty="0">
                <a:solidFill>
                  <a:srgbClr val="D24726"/>
                </a:solidFill>
                <a:latin typeface="Segoe UI Semilight" panose="020B0402040204020203" pitchFamily="34" charset="0"/>
                <a:ea typeface="Segoe UI Symbol" panose="020B0502040204020203" pitchFamily="34" charset="0"/>
                <a:cs typeface="Segoe UI Semilight" panose="020B0402040204020203" pitchFamily="34" charset="0"/>
              </a:endParaRPr>
            </a:p>
          </p:txBody>
        </p:sp>
        <p:sp>
          <p:nvSpPr>
            <p:cNvPr id="7" name="TextBox 7">
              <a:extLst>
                <a:ext uri="{FF2B5EF4-FFF2-40B4-BE49-F238E27FC236}">
                  <a16:creationId xmlns:a16="http://schemas.microsoft.com/office/drawing/2014/main" id="{F5C6FF1D-DFD2-4DBD-BDE7-F882DDC6DC74}"/>
                </a:ext>
              </a:extLst>
            </p:cNvPr>
            <p:cNvSpPr txBox="1"/>
            <p:nvPr/>
          </p:nvSpPr>
          <p:spPr>
            <a:xfrm>
              <a:off x="6450618" y="2207781"/>
              <a:ext cx="2626919" cy="954107"/>
            </a:xfrm>
            <a:prstGeom prst="rect">
              <a:avLst/>
            </a:prstGeom>
            <a:noFill/>
          </p:spPr>
          <p:txBody>
            <a:bodyPr wrap="square" rtlCol="0">
              <a:spAutoFit/>
            </a:bodyPr>
            <a:lstStyle/>
            <a:p>
              <a:pPr>
                <a:spcAft>
                  <a:spcPts val="1200"/>
                </a:spcAft>
              </a:pPr>
              <a:r>
                <a:rPr lang="en-US" sz="1200" dirty="0">
                  <a:solidFill>
                    <a:schemeClr val="tx1">
                      <a:lumMod val="65000"/>
                      <a:lumOff val="35000"/>
                    </a:schemeClr>
                  </a:solidFill>
                  <a:latin typeface="Segoe UI Semilight" panose="020B0402040204020203" pitchFamily="34" charset="0"/>
                  <a:ea typeface="Segoe UI Symbol" panose="020B0502040204020203" pitchFamily="34" charset="0"/>
                  <a:cs typeface="Segoe UI Semilight" panose="020B0402040204020203" pitchFamily="34" charset="0"/>
                </a:rPr>
                <a:t>Highlight one of the related topics</a:t>
              </a:r>
            </a:p>
            <a:p>
              <a:pPr>
                <a:spcAft>
                  <a:spcPts val="1200"/>
                </a:spcAft>
              </a:pPr>
              <a:r>
                <a:rPr lang="en-US" sz="1200" dirty="0">
                  <a:solidFill>
                    <a:schemeClr val="tx1">
                      <a:lumMod val="65000"/>
                      <a:lumOff val="35000"/>
                    </a:schemeClr>
                  </a:solidFill>
                  <a:latin typeface="Segoe UI Semilight" panose="020B0402040204020203" pitchFamily="34" charset="0"/>
                  <a:ea typeface="Segoe UI Symbol" panose="020B0502040204020203" pitchFamily="34" charset="0"/>
                  <a:cs typeface="Segoe UI Semilight" panose="020B0402040204020203" pitchFamily="34" charset="0"/>
                </a:rPr>
                <a:t>Right-click on the topic</a:t>
              </a:r>
            </a:p>
            <a:p>
              <a:pPr marL="174625" indent="-174625">
                <a:spcAft>
                  <a:spcPts val="1200"/>
                </a:spcAft>
              </a:pPr>
              <a:r>
                <a:rPr lang="en-US" sz="1200" dirty="0">
                  <a:solidFill>
                    <a:schemeClr val="tx1">
                      <a:lumMod val="65000"/>
                      <a:lumOff val="35000"/>
                    </a:schemeClr>
                  </a:solidFill>
                  <a:latin typeface="Segoe UI Semilight" panose="020B0402040204020203" pitchFamily="34" charset="0"/>
                  <a:ea typeface="Segoe UI Symbol" panose="020B0502040204020203" pitchFamily="34" charset="0"/>
                  <a:cs typeface="Segoe UI Semilight" panose="020B0402040204020203" pitchFamily="34" charset="0"/>
                </a:rPr>
                <a:t>Choose "Smart Lookup"</a:t>
              </a:r>
            </a:p>
          </p:txBody>
        </p:sp>
        <p:grpSp>
          <p:nvGrpSpPr>
            <p:cNvPr id="8" name="Group 12">
              <a:extLst>
                <a:ext uri="{FF2B5EF4-FFF2-40B4-BE49-F238E27FC236}">
                  <a16:creationId xmlns:a16="http://schemas.microsoft.com/office/drawing/2014/main" id="{58C4CE24-6148-4604-B285-49040644B37D}"/>
                </a:ext>
              </a:extLst>
            </p:cNvPr>
            <p:cNvGrpSpPr/>
            <p:nvPr/>
          </p:nvGrpSpPr>
          <p:grpSpPr>
            <a:xfrm>
              <a:off x="6273657" y="2228149"/>
              <a:ext cx="188600" cy="246221"/>
              <a:chOff x="5978838" y="2209102"/>
              <a:chExt cx="188600" cy="246221"/>
            </a:xfrm>
          </p:grpSpPr>
          <p:sp>
            <p:nvSpPr>
              <p:cNvPr id="16" name="Oval 9">
                <a:extLst>
                  <a:ext uri="{FF2B5EF4-FFF2-40B4-BE49-F238E27FC236}">
                    <a16:creationId xmlns:a16="http://schemas.microsoft.com/office/drawing/2014/main" id="{AB6051AB-2E0C-4F74-AA09-3E8DBF11667D}"/>
                  </a:ext>
                </a:extLst>
              </p:cNvPr>
              <p:cNvSpPr/>
              <p:nvPr/>
            </p:nvSpPr>
            <p:spPr>
              <a:xfrm>
                <a:off x="5978839" y="2237913"/>
                <a:ext cx="188599" cy="188599"/>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TextBox 11">
                <a:extLst>
                  <a:ext uri="{FF2B5EF4-FFF2-40B4-BE49-F238E27FC236}">
                    <a16:creationId xmlns:a16="http://schemas.microsoft.com/office/drawing/2014/main" id="{97FDCC9F-9887-487F-8C6D-BBB3CB2773C3}"/>
                  </a:ext>
                </a:extLst>
              </p:cNvPr>
              <p:cNvSpPr txBox="1">
                <a:spLocks noChangeAspect="1"/>
              </p:cNvSpPr>
              <p:nvPr/>
            </p:nvSpPr>
            <p:spPr>
              <a:xfrm>
                <a:off x="5978838" y="2209102"/>
                <a:ext cx="188599" cy="246221"/>
              </a:xfrm>
              <a:prstGeom prst="rect">
                <a:avLst/>
              </a:prstGeom>
              <a:noFill/>
            </p:spPr>
            <p:txBody>
              <a:bodyPr wrap="square" rtlCol="0">
                <a:spAutoFit/>
              </a:bodyPr>
              <a:lstStyle/>
              <a:p>
                <a:pPr algn="ctr"/>
                <a:r>
                  <a:rPr lang="en-US" sz="1000" dirty="0">
                    <a:solidFill>
                      <a:schemeClr val="bg1"/>
                    </a:solidFill>
                    <a:latin typeface="Segoe UI Semibold" panose="020B0702040204020203" pitchFamily="34" charset="0"/>
                    <a:cs typeface="Segoe UI Semibold" panose="020B0702040204020203" pitchFamily="34" charset="0"/>
                  </a:rPr>
                  <a:t>1</a:t>
                </a:r>
              </a:p>
            </p:txBody>
          </p:sp>
        </p:grpSp>
        <p:grpSp>
          <p:nvGrpSpPr>
            <p:cNvPr id="9" name="Group 13">
              <a:extLst>
                <a:ext uri="{FF2B5EF4-FFF2-40B4-BE49-F238E27FC236}">
                  <a16:creationId xmlns:a16="http://schemas.microsoft.com/office/drawing/2014/main" id="{D9700851-3B5E-45AB-991B-762DE0355EF6}"/>
                </a:ext>
              </a:extLst>
            </p:cNvPr>
            <p:cNvGrpSpPr/>
            <p:nvPr/>
          </p:nvGrpSpPr>
          <p:grpSpPr>
            <a:xfrm>
              <a:off x="6273657" y="2563905"/>
              <a:ext cx="188600" cy="246221"/>
              <a:chOff x="5978838" y="2209102"/>
              <a:chExt cx="188600" cy="246221"/>
            </a:xfrm>
          </p:grpSpPr>
          <p:sp>
            <p:nvSpPr>
              <p:cNvPr id="14" name="Oval 14">
                <a:extLst>
                  <a:ext uri="{FF2B5EF4-FFF2-40B4-BE49-F238E27FC236}">
                    <a16:creationId xmlns:a16="http://schemas.microsoft.com/office/drawing/2014/main" id="{0FDC7121-EA5E-4996-B879-22CC04BEA201}"/>
                  </a:ext>
                </a:extLst>
              </p:cNvPr>
              <p:cNvSpPr/>
              <p:nvPr/>
            </p:nvSpPr>
            <p:spPr>
              <a:xfrm>
                <a:off x="5978839" y="2237913"/>
                <a:ext cx="188599" cy="188599"/>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TextBox 15">
                <a:extLst>
                  <a:ext uri="{FF2B5EF4-FFF2-40B4-BE49-F238E27FC236}">
                    <a16:creationId xmlns:a16="http://schemas.microsoft.com/office/drawing/2014/main" id="{B4BBF7ED-662E-4BA3-83B6-05208C9B757A}"/>
                  </a:ext>
                </a:extLst>
              </p:cNvPr>
              <p:cNvSpPr txBox="1">
                <a:spLocks noChangeAspect="1"/>
              </p:cNvSpPr>
              <p:nvPr/>
            </p:nvSpPr>
            <p:spPr>
              <a:xfrm>
                <a:off x="5978838" y="2209102"/>
                <a:ext cx="188599" cy="246221"/>
              </a:xfrm>
              <a:prstGeom prst="rect">
                <a:avLst/>
              </a:prstGeom>
              <a:noFill/>
            </p:spPr>
            <p:txBody>
              <a:bodyPr wrap="square" rtlCol="0">
                <a:spAutoFit/>
              </a:bodyPr>
              <a:lstStyle/>
              <a:p>
                <a:pPr algn="ctr"/>
                <a:r>
                  <a:rPr lang="en-US" sz="1000" dirty="0">
                    <a:solidFill>
                      <a:schemeClr val="bg1"/>
                    </a:solidFill>
                    <a:latin typeface="Segoe UI Semibold" panose="020B0702040204020203" pitchFamily="34" charset="0"/>
                    <a:cs typeface="Segoe UI Semibold" panose="020B0702040204020203" pitchFamily="34" charset="0"/>
                  </a:rPr>
                  <a:t>2</a:t>
                </a:r>
              </a:p>
            </p:txBody>
          </p:sp>
        </p:grpSp>
        <p:grpSp>
          <p:nvGrpSpPr>
            <p:cNvPr id="10" name="Group 16">
              <a:extLst>
                <a:ext uri="{FF2B5EF4-FFF2-40B4-BE49-F238E27FC236}">
                  <a16:creationId xmlns:a16="http://schemas.microsoft.com/office/drawing/2014/main" id="{8CC6D345-719C-4EA8-9CCC-735633CC607F}"/>
                </a:ext>
              </a:extLst>
            </p:cNvPr>
            <p:cNvGrpSpPr/>
            <p:nvPr/>
          </p:nvGrpSpPr>
          <p:grpSpPr>
            <a:xfrm>
              <a:off x="6273657" y="2902042"/>
              <a:ext cx="188600" cy="246221"/>
              <a:chOff x="5978838" y="2209102"/>
              <a:chExt cx="188600" cy="246221"/>
            </a:xfrm>
          </p:grpSpPr>
          <p:sp>
            <p:nvSpPr>
              <p:cNvPr id="12" name="Oval 17">
                <a:extLst>
                  <a:ext uri="{FF2B5EF4-FFF2-40B4-BE49-F238E27FC236}">
                    <a16:creationId xmlns:a16="http://schemas.microsoft.com/office/drawing/2014/main" id="{2E56D573-7C3B-46F0-982D-5DD5D53E931B}"/>
                  </a:ext>
                </a:extLst>
              </p:cNvPr>
              <p:cNvSpPr/>
              <p:nvPr/>
            </p:nvSpPr>
            <p:spPr>
              <a:xfrm>
                <a:off x="5978839" y="2237913"/>
                <a:ext cx="188599" cy="188599"/>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 name="TextBox 18">
                <a:extLst>
                  <a:ext uri="{FF2B5EF4-FFF2-40B4-BE49-F238E27FC236}">
                    <a16:creationId xmlns:a16="http://schemas.microsoft.com/office/drawing/2014/main" id="{A400E4DB-EAAB-40EC-B86F-2B5325C2941B}"/>
                  </a:ext>
                </a:extLst>
              </p:cNvPr>
              <p:cNvSpPr txBox="1">
                <a:spLocks noChangeAspect="1"/>
              </p:cNvSpPr>
              <p:nvPr/>
            </p:nvSpPr>
            <p:spPr>
              <a:xfrm>
                <a:off x="5978838" y="2209102"/>
                <a:ext cx="188599" cy="246221"/>
              </a:xfrm>
              <a:prstGeom prst="rect">
                <a:avLst/>
              </a:prstGeom>
              <a:noFill/>
            </p:spPr>
            <p:txBody>
              <a:bodyPr wrap="square" rtlCol="0">
                <a:spAutoFit/>
              </a:bodyPr>
              <a:lstStyle/>
              <a:p>
                <a:pPr algn="ctr"/>
                <a:r>
                  <a:rPr lang="en-US" sz="1000" dirty="0">
                    <a:solidFill>
                      <a:schemeClr val="bg1"/>
                    </a:solidFill>
                    <a:latin typeface="Segoe UI Semibold" panose="020B0702040204020203" pitchFamily="34" charset="0"/>
                    <a:cs typeface="Segoe UI Semibold" panose="020B0702040204020203" pitchFamily="34" charset="0"/>
                  </a:rPr>
                  <a:t>3</a:t>
                </a:r>
              </a:p>
            </p:txBody>
          </p:sp>
        </p:grpSp>
        <p:pic>
          <p:nvPicPr>
            <p:cNvPr id="11" name="Picture 19" descr="Smart Lookup button in the context menu">
              <a:extLst>
                <a:ext uri="{FF2B5EF4-FFF2-40B4-BE49-F238E27FC236}">
                  <a16:creationId xmlns:a16="http://schemas.microsoft.com/office/drawing/2014/main" id="{5C48F155-F4FF-4D72-879B-DE6D7269D894}"/>
                </a:ext>
              </a:extLst>
            </p:cNvPr>
            <p:cNvPicPr>
              <a:picLocks noChangeAspect="1"/>
            </p:cNvPicPr>
            <p:nvPr/>
          </p:nvPicPr>
          <p:blipFill rotWithShape="1">
            <a:blip r:embed="rId2"/>
            <a:srcRect b="4437"/>
            <a:stretch/>
          </p:blipFill>
          <p:spPr>
            <a:xfrm>
              <a:off x="9166431" y="1836907"/>
              <a:ext cx="1875163" cy="1796728"/>
            </a:xfrm>
            <a:prstGeom prst="rect">
              <a:avLst/>
            </a:prstGeom>
          </p:spPr>
        </p:pic>
      </p:grpSp>
    </p:spTree>
    <p:extLst>
      <p:ext uri="{BB962C8B-B14F-4D97-AF65-F5344CB8AC3E}">
        <p14:creationId xmlns:p14="http://schemas.microsoft.com/office/powerpoint/2010/main" val="1683866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8E1DCC1-CECF-49BB-97F0-2233B406D8E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9284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7ABF58-EC6B-4932-8671-4BAEBDDF505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811"/>
            <a:ext cx="11292842" cy="510821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B868EAF-CD67-49A7-8A32-BBC0EA412C4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105400"/>
            <a:ext cx="11292840" cy="1752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261872" y="368300"/>
            <a:ext cx="8263128" cy="4470399"/>
          </a:xfrm>
          <a:noFill/>
        </p:spPr>
        <p:txBody>
          <a:bodyPr anchor="ctr">
            <a:normAutofit/>
          </a:bodyPr>
          <a:lstStyle/>
          <a:p>
            <a:r>
              <a:rPr lang="en-US" sz="5400" dirty="0">
                <a:solidFill>
                  <a:srgbClr val="FFFFFF"/>
                </a:solidFill>
              </a:rPr>
              <a:t>Remediation of Environmental Lead Contamination</a:t>
            </a:r>
          </a:p>
        </p:txBody>
      </p:sp>
      <p:sp>
        <p:nvSpPr>
          <p:cNvPr id="3" name="Content Placeholder 2"/>
          <p:cNvSpPr>
            <a:spLocks noGrp="1"/>
          </p:cNvSpPr>
          <p:nvPr>
            <p:ph type="subTitle" idx="1"/>
          </p:nvPr>
        </p:nvSpPr>
        <p:spPr>
          <a:xfrm>
            <a:off x="1261872" y="5533371"/>
            <a:ext cx="9418320" cy="896658"/>
          </a:xfrm>
        </p:spPr>
        <p:txBody>
          <a:bodyPr anchor="ctr">
            <a:normAutofit lnSpcReduction="10000"/>
          </a:bodyPr>
          <a:lstStyle/>
          <a:p>
            <a:r>
              <a:rPr lang="en-US" sz="2800" dirty="0">
                <a:solidFill>
                  <a:schemeClr val="tx1"/>
                </a:solidFill>
              </a:rPr>
              <a:t>Specifically, lead contamination from long term use as a government firing range</a:t>
            </a:r>
            <a:endParaRPr sz="2800" dirty="0">
              <a:solidFill>
                <a:schemeClr val="tx1"/>
              </a:solidFill>
            </a:endParaRPr>
          </a:p>
        </p:txBody>
      </p:sp>
    </p:spTree>
    <p:extLst>
      <p:ext uri="{BB962C8B-B14F-4D97-AF65-F5344CB8AC3E}">
        <p14:creationId xmlns:p14="http://schemas.microsoft.com/office/powerpoint/2010/main" val="2473264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249BF42-D05C-4553-9417-7B869575929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9654" y="0"/>
            <a:ext cx="691318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3C1483F-490E-4C8A-8765-1F8AF0C67D5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0"/>
            <a:ext cx="3736189" cy="6858000"/>
          </a:xfrm>
          <a:prstGeom prst="rect">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3801627-6861-4EA9-BE98-E0CE33A894D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43466" cy="6858000"/>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8" y="643466"/>
            <a:ext cx="3092718" cy="5528734"/>
          </a:xfrm>
          <a:noFill/>
        </p:spPr>
        <p:txBody>
          <a:bodyPr anchor="t">
            <a:normAutofit/>
          </a:bodyPr>
          <a:lstStyle/>
          <a:p>
            <a:r>
              <a:rPr lang="en-US" sz="2800">
                <a:solidFill>
                  <a:srgbClr val="FFFFFF"/>
                </a:solidFill>
              </a:rPr>
              <a:t>Contents</a:t>
            </a:r>
          </a:p>
        </p:txBody>
      </p:sp>
      <p:sp>
        <p:nvSpPr>
          <p:cNvPr id="3" name="Content Placeholder 2"/>
          <p:cNvSpPr>
            <a:spLocks noGrp="1"/>
          </p:cNvSpPr>
          <p:nvPr>
            <p:ph type="body" idx="1"/>
          </p:nvPr>
        </p:nvSpPr>
        <p:spPr>
          <a:xfrm>
            <a:off x="4701385" y="643466"/>
            <a:ext cx="5947985" cy="5571067"/>
          </a:xfrm>
        </p:spPr>
        <p:txBody>
          <a:bodyPr>
            <a:normAutofit/>
          </a:bodyPr>
          <a:lstStyle/>
          <a:p>
            <a:r>
              <a:rPr lang="en-US" sz="2400"/>
              <a:t>Remediation standards</a:t>
            </a:r>
          </a:p>
          <a:p>
            <a:r>
              <a:rPr lang="en-US" sz="2400"/>
              <a:t>Site assessment</a:t>
            </a:r>
          </a:p>
          <a:p>
            <a:r>
              <a:rPr lang="en-US" sz="2400"/>
              <a:t>Funding remediation</a:t>
            </a:r>
          </a:p>
          <a:p>
            <a:r>
              <a:rPr lang="en-US" sz="2400"/>
              <a:t>Mapping remediation</a:t>
            </a:r>
          </a:p>
          <a:p>
            <a:r>
              <a:rPr lang="en-US" sz="2400"/>
              <a:t>Technologies</a:t>
            </a:r>
          </a:p>
          <a:p>
            <a:r>
              <a:rPr lang="en-US" sz="2400"/>
              <a:t>Community consultation and information</a:t>
            </a:r>
          </a:p>
          <a:p>
            <a:r>
              <a:rPr lang="en-US" sz="2400"/>
              <a:t>Incremental health risk</a:t>
            </a:r>
          </a:p>
          <a:p>
            <a:r>
              <a:rPr lang="en-US" sz="2400"/>
              <a:t>Impacts of funding remediation</a:t>
            </a:r>
          </a:p>
          <a:p>
            <a:r>
              <a:rPr lang="en-US" sz="2400"/>
              <a:t>Examples of major remediation projects</a:t>
            </a:r>
          </a:p>
        </p:txBody>
      </p:sp>
    </p:spTree>
    <p:extLst>
      <p:ext uri="{BB962C8B-B14F-4D97-AF65-F5344CB8AC3E}">
        <p14:creationId xmlns:p14="http://schemas.microsoft.com/office/powerpoint/2010/main" val="3125818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249BF42-D05C-4553-9417-7B869575929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9654" y="0"/>
            <a:ext cx="691318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3C1483F-490E-4C8A-8765-1F8AF0C67D5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0"/>
            <a:ext cx="3736189" cy="6858000"/>
          </a:xfrm>
          <a:prstGeom prst="rect">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3801627-6861-4EA9-BE98-E0CE33A894D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43466" cy="6858000"/>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8" y="643466"/>
            <a:ext cx="3092718" cy="5528734"/>
          </a:xfrm>
          <a:noFill/>
        </p:spPr>
        <p:txBody>
          <a:bodyPr anchor="t">
            <a:normAutofit/>
          </a:bodyPr>
          <a:lstStyle/>
          <a:p>
            <a:r>
              <a:rPr lang="en-US" sz="2800">
                <a:solidFill>
                  <a:srgbClr val="FFFFFF"/>
                </a:solidFill>
              </a:rPr>
              <a:t>Remediation standards</a:t>
            </a:r>
          </a:p>
        </p:txBody>
      </p:sp>
      <p:sp>
        <p:nvSpPr>
          <p:cNvPr id="3" name="Content Placeholder 2"/>
          <p:cNvSpPr>
            <a:spLocks noGrp="1"/>
          </p:cNvSpPr>
          <p:nvPr>
            <p:ph idx="1"/>
          </p:nvPr>
        </p:nvSpPr>
        <p:spPr>
          <a:xfrm>
            <a:off x="4701385" y="643466"/>
            <a:ext cx="5947985" cy="5571067"/>
          </a:xfrm>
        </p:spPr>
        <p:txBody>
          <a:bodyPr>
            <a:normAutofit/>
          </a:bodyPr>
          <a:lstStyle/>
          <a:p>
            <a:endParaRPr sz="2400"/>
          </a:p>
        </p:txBody>
      </p:sp>
    </p:spTree>
    <p:extLst>
      <p:ext uri="{BB962C8B-B14F-4D97-AF65-F5344CB8AC3E}">
        <p14:creationId xmlns:p14="http://schemas.microsoft.com/office/powerpoint/2010/main" val="3925439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249BF42-D05C-4553-9417-7B869575929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9654" y="0"/>
            <a:ext cx="691318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3C1483F-490E-4C8A-8765-1F8AF0C67D5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0"/>
            <a:ext cx="3736189" cy="6858000"/>
          </a:xfrm>
          <a:prstGeom prst="rect">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3801627-6861-4EA9-BE98-E0CE33A894D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43466" cy="6858000"/>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8" y="643466"/>
            <a:ext cx="3092718" cy="5528734"/>
          </a:xfrm>
          <a:noFill/>
        </p:spPr>
        <p:txBody>
          <a:bodyPr anchor="t">
            <a:normAutofit/>
          </a:bodyPr>
          <a:lstStyle/>
          <a:p>
            <a:r>
              <a:rPr lang="en-US" sz="2800">
                <a:solidFill>
                  <a:srgbClr val="FFFFFF"/>
                </a:solidFill>
              </a:rPr>
              <a:t>Site assessment</a:t>
            </a:r>
          </a:p>
        </p:txBody>
      </p:sp>
      <p:sp>
        <p:nvSpPr>
          <p:cNvPr id="3" name="Content Placeholder 2"/>
          <p:cNvSpPr>
            <a:spLocks noGrp="1"/>
          </p:cNvSpPr>
          <p:nvPr>
            <p:ph idx="1"/>
          </p:nvPr>
        </p:nvSpPr>
        <p:spPr>
          <a:xfrm>
            <a:off x="4701385" y="643466"/>
            <a:ext cx="5947985" cy="5571067"/>
          </a:xfrm>
        </p:spPr>
        <p:txBody>
          <a:bodyPr>
            <a:normAutofit/>
          </a:bodyPr>
          <a:lstStyle/>
          <a:p>
            <a:endParaRPr sz="2400"/>
          </a:p>
        </p:txBody>
      </p:sp>
    </p:spTree>
    <p:extLst>
      <p:ext uri="{BB962C8B-B14F-4D97-AF65-F5344CB8AC3E}">
        <p14:creationId xmlns:p14="http://schemas.microsoft.com/office/powerpoint/2010/main" val="3822293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249BF42-D05C-4553-9417-7B869575929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9654" y="0"/>
            <a:ext cx="691318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3C1483F-490E-4C8A-8765-1F8AF0C67D5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0"/>
            <a:ext cx="3736189" cy="6858000"/>
          </a:xfrm>
          <a:prstGeom prst="rect">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3801627-6861-4EA9-BE98-E0CE33A894D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43466" cy="6858000"/>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8" y="643466"/>
            <a:ext cx="3092718" cy="5528734"/>
          </a:xfrm>
          <a:noFill/>
        </p:spPr>
        <p:txBody>
          <a:bodyPr anchor="t">
            <a:normAutofit/>
          </a:bodyPr>
          <a:lstStyle/>
          <a:p>
            <a:r>
              <a:rPr lang="en-US" sz="2800">
                <a:solidFill>
                  <a:srgbClr val="FFFFFF"/>
                </a:solidFill>
              </a:rPr>
              <a:t>Funding remediation</a:t>
            </a:r>
          </a:p>
        </p:txBody>
      </p:sp>
      <p:sp>
        <p:nvSpPr>
          <p:cNvPr id="3" name="Content Placeholder 2"/>
          <p:cNvSpPr>
            <a:spLocks noGrp="1"/>
          </p:cNvSpPr>
          <p:nvPr>
            <p:ph idx="1"/>
          </p:nvPr>
        </p:nvSpPr>
        <p:spPr>
          <a:xfrm>
            <a:off x="4701385" y="643466"/>
            <a:ext cx="5947985" cy="5571067"/>
          </a:xfrm>
        </p:spPr>
        <p:txBody>
          <a:bodyPr>
            <a:normAutofit/>
          </a:bodyPr>
          <a:lstStyle/>
          <a:p>
            <a:endParaRPr sz="2400"/>
          </a:p>
        </p:txBody>
      </p:sp>
    </p:spTree>
    <p:extLst>
      <p:ext uri="{BB962C8B-B14F-4D97-AF65-F5344CB8AC3E}">
        <p14:creationId xmlns:p14="http://schemas.microsoft.com/office/powerpoint/2010/main" val="3051934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249BF42-D05C-4553-9417-7B869575929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9654" y="0"/>
            <a:ext cx="691318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3C1483F-490E-4C8A-8765-1F8AF0C67D5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0"/>
            <a:ext cx="3736189" cy="6858000"/>
          </a:xfrm>
          <a:prstGeom prst="rect">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3801627-6861-4EA9-BE98-E0CE33A894D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43466" cy="6858000"/>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8" y="643466"/>
            <a:ext cx="3092718" cy="5528734"/>
          </a:xfrm>
          <a:noFill/>
        </p:spPr>
        <p:txBody>
          <a:bodyPr anchor="t">
            <a:normAutofit/>
          </a:bodyPr>
          <a:lstStyle/>
          <a:p>
            <a:r>
              <a:rPr lang="en-US" sz="2800">
                <a:solidFill>
                  <a:srgbClr val="FFFFFF"/>
                </a:solidFill>
              </a:rPr>
              <a:t>Mapping remediation</a:t>
            </a:r>
          </a:p>
        </p:txBody>
      </p:sp>
      <p:sp>
        <p:nvSpPr>
          <p:cNvPr id="3" name="Content Placeholder 2"/>
          <p:cNvSpPr>
            <a:spLocks noGrp="1"/>
          </p:cNvSpPr>
          <p:nvPr>
            <p:ph idx="1"/>
          </p:nvPr>
        </p:nvSpPr>
        <p:spPr>
          <a:xfrm>
            <a:off x="4701385" y="643466"/>
            <a:ext cx="5947985" cy="5571067"/>
          </a:xfrm>
        </p:spPr>
        <p:txBody>
          <a:bodyPr>
            <a:normAutofit/>
          </a:bodyPr>
          <a:lstStyle/>
          <a:p>
            <a:endParaRPr sz="2400"/>
          </a:p>
        </p:txBody>
      </p:sp>
    </p:spTree>
    <p:extLst>
      <p:ext uri="{BB962C8B-B14F-4D97-AF65-F5344CB8AC3E}">
        <p14:creationId xmlns:p14="http://schemas.microsoft.com/office/powerpoint/2010/main" val="3006110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6F05DDE-5F2C-44F5-BACC-DED4737B11B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336435E3-1914-4453-A41E-2849F6B488D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811"/>
            <a:ext cx="11292841" cy="4236483"/>
          </a:xfrm>
          <a:prstGeom prst="rect">
            <a:avLst/>
          </a:prstGeom>
          <a:solidFill>
            <a:srgbClr val="1C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56E287F-2B11-4E25-A381-2FB11B41332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33670"/>
            <a:ext cx="11292840" cy="26243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3467" y="228599"/>
            <a:ext cx="10438510" cy="4005071"/>
          </a:xfrm>
        </p:spPr>
        <p:txBody>
          <a:bodyPr vert="horz" lIns="91440" tIns="45720" rIns="91440" bIns="45720" rtlCol="0" anchor="ctr">
            <a:normAutofit/>
          </a:bodyPr>
          <a:lstStyle/>
          <a:p>
            <a:pPr>
              <a:lnSpc>
                <a:spcPct val="85000"/>
              </a:lnSpc>
            </a:pPr>
            <a:r>
              <a:rPr lang="en-US" sz="5400">
                <a:solidFill>
                  <a:srgbClr val="FFFFFF"/>
                </a:solidFill>
              </a:rPr>
              <a:t>Technologies</a:t>
            </a:r>
          </a:p>
        </p:txBody>
      </p:sp>
      <p:sp>
        <p:nvSpPr>
          <p:cNvPr id="3" name="Content Placeholder 2"/>
          <p:cNvSpPr>
            <a:spLocks noGrp="1"/>
          </p:cNvSpPr>
          <p:nvPr>
            <p:ph idx="1"/>
          </p:nvPr>
        </p:nvSpPr>
        <p:spPr>
          <a:xfrm>
            <a:off x="643467" y="4550832"/>
            <a:ext cx="10438510" cy="2068332"/>
          </a:xfrm>
          <a:noFill/>
        </p:spPr>
        <p:txBody>
          <a:bodyPr vert="horz" lIns="91440" tIns="45720" rIns="91440" bIns="45720" rtlCol="0" anchor="t">
            <a:normAutofit/>
          </a:bodyPr>
          <a:lstStyle/>
          <a:p>
            <a:pPr marL="0" indent="0">
              <a:buNone/>
            </a:pPr>
            <a:r>
              <a:rPr lang="en-US" sz="3600"/>
              <a:t>Look in the slide notes below for topics to consider talking about</a:t>
            </a:r>
          </a:p>
        </p:txBody>
      </p:sp>
    </p:spTree>
    <p:extLst>
      <p:ext uri="{BB962C8B-B14F-4D97-AF65-F5344CB8AC3E}">
        <p14:creationId xmlns:p14="http://schemas.microsoft.com/office/powerpoint/2010/main" val="1489499051"/>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QuickStarter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4">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WebECBF</Template>
  <TotalTime>4</TotalTime>
  <Words>312</Words>
  <Application>Microsoft Office PowerPoint</Application>
  <PresentationFormat>Widescreen</PresentationFormat>
  <Paragraphs>61</Paragraphs>
  <Slides>14</Slides>
  <Notes>3</Notes>
  <HiddenSlides>2</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14</vt:i4>
      </vt:variant>
    </vt:vector>
  </HeadingPairs>
  <TitlesOfParts>
    <vt:vector size="25" baseType="lpstr">
      <vt:lpstr>Arial</vt:lpstr>
      <vt:lpstr>Calibri</vt:lpstr>
      <vt:lpstr>Century Schoolbook</vt:lpstr>
      <vt:lpstr>Segoe UI</vt:lpstr>
      <vt:lpstr>Segoe UI Light</vt:lpstr>
      <vt:lpstr>Segoe UI Semibold</vt:lpstr>
      <vt:lpstr>Segoe UI Semilight</vt:lpstr>
      <vt:lpstr>Segoe UI Symbol</vt:lpstr>
      <vt:lpstr>Wingdings 2</vt:lpstr>
      <vt:lpstr>View</vt:lpstr>
      <vt:lpstr>QuickStarter Theme</vt:lpstr>
      <vt:lpstr>Here's your outline to get started</vt:lpstr>
      <vt:lpstr>Related topics to research</vt:lpstr>
      <vt:lpstr>Remediation of Environmental Lead Contamination</vt:lpstr>
      <vt:lpstr>Contents</vt:lpstr>
      <vt:lpstr>Remediation standards</vt:lpstr>
      <vt:lpstr>Site assessment</vt:lpstr>
      <vt:lpstr>Funding remediation</vt:lpstr>
      <vt:lpstr>Mapping remediation</vt:lpstr>
      <vt:lpstr>Technologies</vt:lpstr>
      <vt:lpstr>Community consultation and information</vt:lpstr>
      <vt:lpstr>Incremental health risk</vt:lpstr>
      <vt:lpstr>Impacts of funding remediation</vt:lpstr>
      <vt:lpstr>Examples of major remediation projects</vt:lpstr>
      <vt:lpstr>Works cited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your outline to get started</dc:title>
  <dc:creator>Matthew Barr</dc:creator>
  <cp:lastModifiedBy>Matthew Barr</cp:lastModifiedBy>
  <cp:revision>1</cp:revision>
  <dcterms:created xsi:type="dcterms:W3CDTF">2018-03-15T16:52:35Z</dcterms:created>
  <dcterms:modified xsi:type="dcterms:W3CDTF">2018-03-15T16:56:55Z</dcterms:modified>
</cp:coreProperties>
</file>