
<file path=[Content_Types].xml><?xml version="1.0" encoding="utf-8"?>
<Types xmlns="http://schemas.openxmlformats.org/package/2006/content-types">
  <Default Extension="png" ContentType="image/png"/>
  <Default Extension="bin"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85696" autoAdjust="0"/>
  </p:normalViewPr>
  <p:slideViewPr>
    <p:cSldViewPr snapToGrid="0">
      <p:cViewPr varScale="1">
        <p:scale>
          <a:sx n="98" d="100"/>
          <a:sy n="98" d="100"/>
        </p:scale>
        <p:origin x="7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3/15/2018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460760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a:t>
            </a:fld>
            <a:endParaRPr lang="en-US"/>
          </a:p>
        </p:txBody>
      </p:sp>
    </p:spTree>
    <p:extLst>
      <p:ext uri="{BB962C8B-B14F-4D97-AF65-F5344CB8AC3E}">
        <p14:creationId xmlns:p14="http://schemas.microsoft.com/office/powerpoint/2010/main" val="1460760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Pesticides and herbicides</a:t>
            </a:r>
          </a:p>
          <a:p>
            <a:pPr marL="171450" indent="-171450">
              <a:buFont typeface="Arial" panose="020B0604020202020204" pitchFamily="34" charset="0"/>
              <a:buChar char="•"/>
            </a:pPr>
            <a:r>
              <a:rPr lang="en-US" dirty="0"/>
              <a:t>Agents of war</a:t>
            </a:r>
          </a:p>
        </p:txBody>
      </p:sp>
      <p:sp>
        <p:nvSpPr>
          <p:cNvPr id="4" name="Slide Number Placeholder 3"/>
          <p:cNvSpPr>
            <a:spLocks noGrp="1"/>
          </p:cNvSpPr>
          <p:nvPr>
            <p:ph type="sldNum" sz="quarter" idx="10"/>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1191522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555EDF9-3D79-45DA-8367-2F63551C4C7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1728930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5EDF9-3D79-45DA-8367-2F63551C4C7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359517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5EDF9-3D79-45DA-8367-2F63551C4C7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369463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4260" y="462455"/>
            <a:ext cx="10515600" cy="822263"/>
          </a:xfrm>
        </p:spPr>
        <p:txBody>
          <a:bodyPr>
            <a:normAutofit/>
          </a:bodyPr>
          <a:lstStyle>
            <a:lvl1pPr>
              <a:defRPr sz="3600">
                <a:solidFill>
                  <a:srgbClr val="D24726"/>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38200" y="1625936"/>
            <a:ext cx="10515600" cy="4351338"/>
          </a:xfrm>
        </p:spPr>
        <p:txBody>
          <a:bodyPr/>
          <a:lstStyle>
            <a:lvl1pPr>
              <a:defRPr sz="1400" baseline="0">
                <a:solidFill>
                  <a:srgbClr val="595959"/>
                </a:solidFill>
                <a:latin typeface="Segoe UI Semilight" panose="020B0402040204020203" pitchFamily="34" charset="0"/>
                <a:cs typeface="Segoe UI Semilight" panose="020B0402040204020203" pitchFamily="34" charset="0"/>
              </a:defRPr>
            </a:lvl1pPr>
            <a:lvl2pPr>
              <a:defRPr sz="1200" baseline="0">
                <a:solidFill>
                  <a:srgbClr val="595959"/>
                </a:solidFill>
                <a:latin typeface="Segoe UI Semilight" panose="020B0402040204020203" pitchFamily="34" charset="0"/>
                <a:cs typeface="Segoe UI Semilight" panose="020B0402040204020203" pitchFamily="34" charset="0"/>
              </a:defRPr>
            </a:lvl2pPr>
            <a:lvl3pPr>
              <a:defRPr sz="1200" baseline="0">
                <a:solidFill>
                  <a:srgbClr val="595959"/>
                </a:solidFill>
                <a:latin typeface="Segoe UI Semilight" panose="020B0402040204020203" pitchFamily="34" charset="0"/>
                <a:cs typeface="Segoe UI Semilight" panose="020B0402040204020203" pitchFamily="34" charset="0"/>
              </a:defRPr>
            </a:lvl3pPr>
            <a:lvl4pPr>
              <a:defRPr sz="1200" baseline="0">
                <a:solidFill>
                  <a:srgbClr val="595959"/>
                </a:solidFill>
                <a:latin typeface="Segoe UI Semilight" panose="020B0402040204020203" pitchFamily="34" charset="0"/>
                <a:cs typeface="Segoe UI Semilight" panose="020B0402040204020203" pitchFamily="34" charset="0"/>
              </a:defRPr>
            </a:lvl4pPr>
            <a:lvl5pPr>
              <a:defRPr sz="1200" baseline="0">
                <a:solidFill>
                  <a:srgbClr val="595959"/>
                </a:solidFill>
                <a:latin typeface="Segoe UI Semilight" panose="020B0402040204020203" pitchFamily="34" charset="0"/>
                <a:cs typeface="Segoe UI Semilight" panose="020B04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652CD92-9D15-43B4-8516-073FCDAC90D4}"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E1560-7126-406C-A531-3A398E8D0EEA}" type="slidenum">
              <a:rPr lang="en-US" smtClean="0"/>
              <a:t>‹#›</a:t>
            </a:fld>
            <a:endParaRPr lang="en-US"/>
          </a:p>
        </p:txBody>
      </p:sp>
      <p:cxnSp>
        <p:nvCxnSpPr>
          <p:cNvPr id="7" name="Straight Connector 6"/>
          <p:cNvCxnSpPr/>
          <p:nvPr userDrawn="1"/>
        </p:nvCxnSpPr>
        <p:spPr>
          <a:xfrm>
            <a:off x="952500" y="1284718"/>
            <a:ext cx="10363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52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55EDF9-3D79-45DA-8367-2F63551C4C7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08130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55EDF9-3D79-45DA-8367-2F63551C4C7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4036214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55EDF9-3D79-45DA-8367-2F63551C4C7D}"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101091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55EDF9-3D79-45DA-8367-2F63551C4C7D}" type="datetimeFigureOut">
              <a:rPr lang="en-US" smtClean="0"/>
              <a:t>3/15/2018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6720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55EDF9-3D79-45DA-8367-2F63551C4C7D}" type="datetimeFigureOut">
              <a:rPr lang="en-US" smtClean="0"/>
              <a:t>3/15/2018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1572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5EDF9-3D79-45DA-8367-2F63551C4C7D}" type="datetimeFigureOut">
              <a:rPr lang="en-US" smtClean="0"/>
              <a:t>3/15/2018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46309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55EDF9-3D79-45DA-8367-2F63551C4C7D}"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219758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55EDF9-3D79-45DA-8367-2F63551C4C7D}"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a:p>
        </p:txBody>
      </p:sp>
    </p:spTree>
    <p:extLst>
      <p:ext uri="{BB962C8B-B14F-4D97-AF65-F5344CB8AC3E}">
        <p14:creationId xmlns:p14="http://schemas.microsoft.com/office/powerpoint/2010/main" val="1128741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5EDF9-3D79-45DA-8367-2F63551C4C7D}" type="datetimeFigureOut">
              <a:rPr lang="en-US" smtClean="0"/>
              <a:t>3/15/2018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2CBF5-17B8-4387-88A6-ABF9F8C64D5A}" type="slidenum">
              <a:rPr lang="en-US" smtClean="0"/>
              <a:t>‹#›</a:t>
            </a:fld>
            <a:endParaRPr lang="en-US"/>
          </a:p>
        </p:txBody>
      </p:sp>
    </p:spTree>
    <p:extLst>
      <p:ext uri="{BB962C8B-B14F-4D97-AF65-F5344CB8AC3E}">
        <p14:creationId xmlns:p14="http://schemas.microsoft.com/office/powerpoint/2010/main" val="1360744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2CD92-9D15-43B4-8516-073FCDAC90D4}" type="datetimeFigureOut">
              <a:rPr lang="en-US" smtClean="0"/>
              <a:t>3/15/2018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E1560-7126-406C-A531-3A398E8D0EEA}" type="slidenum">
              <a:rPr lang="en-US" smtClean="0"/>
              <a:t>‹#›</a:t>
            </a:fld>
            <a:endParaRPr lang="en-US"/>
          </a:p>
        </p:txBody>
      </p:sp>
    </p:spTree>
    <p:extLst>
      <p:ext uri="{BB962C8B-B14F-4D97-AF65-F5344CB8AC3E}">
        <p14:creationId xmlns:p14="http://schemas.microsoft.com/office/powerpoint/2010/main" val="3184122265"/>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wikipedia.org/wiki/Soil_contamination"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creativecommons.org/licenses/by-sa/3.0/"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commons.wikimedia.org/wiki/File:Arsenforurenet_jord_p&#229;_collstropgrunden_i_Brabrand,_2010-09-30.jpg" TargetMode="External"/><Relationship Id="rId2" Type="http://schemas.openxmlformats.org/officeDocument/2006/relationships/image" Target="../media/image4.bin"/><Relationship Id="rId1" Type="http://schemas.openxmlformats.org/officeDocument/2006/relationships/slideLayout" Target="../slideLayouts/slideLayout1.xml"/><Relationship Id="rId4" Type="http://schemas.openxmlformats.org/officeDocument/2006/relationships/hyperlink" Target="https://creativecommons.org/licenses/by-sa/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lstStyle/>
          <a:p>
            <a:r>
              <a:rPr lang="en-US" dirty="0">
                <a:latin typeface="Segoe UI Light" panose="020B0702040204020203" pitchFamily="34" charset="0"/>
                <a:ea typeface="Segoe UI Light" panose="020B0702040204020203" pitchFamily="34" charset="0"/>
                <a:cs typeface="Segoe UI" panose="020B0502040204020203" pitchFamily="34" charset="0"/>
              </a:rPr>
              <a:t>Here's your outline to get started</a:t>
            </a:r>
          </a:p>
        </p:txBody>
      </p:sp>
      <p:sp>
        <p:nvSpPr>
          <p:cNvPr id="20" name="Text 2"/>
          <p:cNvSpPr/>
          <p:nvPr/>
        </p:nvSpPr>
        <p:spPr>
          <a:xfrm>
            <a:off x="838200" y="1461299"/>
            <a:ext cx="10462846" cy="415498"/>
          </a:xfrm>
          <a:prstGeom prst="rect">
            <a:avLst/>
          </a:prstGeom>
        </p:spPr>
        <p:txBody>
          <a:bodyPr wrap="square">
            <a:spAutoFit/>
          </a:bodyPr>
          <a:lstStyle/>
          <a:p>
            <a:pPr>
              <a:lnSpc>
                <a:spcPct val="150000"/>
              </a:lnSpc>
            </a:pPr>
            <a:r>
              <a:rPr lang="en-US" sz="1400" dirty="0">
                <a:solidFill>
                  <a:srgbClr val="D24726"/>
                </a:solidFill>
                <a:latin typeface="Segoe UI Semibold" panose="020B0702040204020203" pitchFamily="34" charset="0"/>
                <a:ea typeface="Segoe UI Semibold" panose="020B0702040204020203" pitchFamily="34" charset="0"/>
                <a:cs typeface="Segoe UI" panose="020B0502040204020203" pitchFamily="34" charset="0"/>
              </a:rPr>
              <a:t>Key facts about your topic</a:t>
            </a:r>
          </a:p>
        </p:txBody>
      </p:sp>
      <p:sp>
        <p:nvSpPr>
          <p:cNvPr id="21" name="Content Placeholder 2"/>
          <p:cNvSpPr txBox="1">
            <a:spLocks/>
          </p:cNvSpPr>
          <p:nvPr/>
        </p:nvSpPr>
        <p:spPr>
          <a:xfrm>
            <a:off x="850250" y="1876798"/>
            <a:ext cx="10465450" cy="4000000"/>
          </a:xfrm>
          <a:prstGeom prst="rect">
            <a:avLst/>
          </a:prstGeom>
          <a:ln w="57150">
            <a:noFill/>
          </a:ln>
        </p:spPr>
        <p:txBody>
          <a:bodyPr vert="horz" lIns="91440" tIns="45720" rIns="91440" bIns="45720" numCol="1" rtlCol="0" anchor="t">
            <a:normAutofit/>
          </a:bodyPr>
          <a:lstStyle/>
          <a:p>
            <a:pPr marL="0" indent="0">
              <a:lnSpc>
                <a:spcPct val="150000"/>
              </a:lnSpc>
              <a:spcBef>
                <a:spcPts val="0"/>
              </a:spcBef>
              <a:buFont typeface="Arial" panose="020B0604020202020204" pitchFamily="34" charset="0"/>
              <a:buNone/>
            </a:pPr>
            <a:r>
              <a:rPr lang="en-US" sz="1400" dirty="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Soil contamination or soil pollution as part of land degradation is caused by the presence of xenobiotic chemicals or other alteration in the natural soil environment. It is typically caused by industrial activity, agricultural chemicals, or improper disposal of waste. The most common chemicals involved are petroleum hydrocarbons, polynuclear aromatic hydrocarbons (such as naphthalene and benzo(a)pyrene), solvents, pesticides, lead, and other heavy metals. Contamination is correlated with the degree of industrialization and intensity of chemical usage.</a:t>
            </a:r>
          </a:p>
        </p:txBody>
      </p:sp>
      <p:sp>
        <p:nvSpPr>
          <p:cNvPr id="22" name="Footer Placeholder 2"/>
          <p:cNvSpPr>
            <a:spLocks noGrp="1"/>
          </p:cNvSpPr>
          <p:nvPr>
            <p:ph type="ftr" sz="quarter" idx="11"/>
          </p:nvPr>
        </p:nvSpPr>
        <p:spPr>
          <a:xfrm>
            <a:off x="838199" y="6229028"/>
            <a:ext cx="5779169" cy="365125"/>
          </a:xfrm>
        </p:spPr>
        <p:txBody>
          <a:bodyPr/>
          <a:lstStyle/>
          <a:p>
            <a:pPr algn="l"/>
            <a:r>
              <a:rPr lang="en-US" dirty="0">
                <a:solidFill>
                  <a:schemeClr val="tx2"/>
                </a:solidFill>
                <a:latin typeface="Segoe UI" panose="020B0502040204020203" pitchFamily="34" charset="0"/>
                <a:ea typeface="Segoe UI" panose="020B0502040204020203" pitchFamily="34" charset="0"/>
                <a:cs typeface="Segoe UI" panose="020B0502040204020203" pitchFamily="34" charset="0"/>
                <a:hlinkClick r:id="rId3"/>
              </a:rPr>
              <a:t>en.wikipedia.org</a:t>
            </a:r>
            <a:r>
              <a:rPr lang="en-US" dirty="0">
                <a:solidFill>
                  <a:schemeClr val="tx2"/>
                </a:solidFill>
                <a:latin typeface="Segoe UI" panose="020B0502040204020203" pitchFamily="34" charset="0"/>
                <a:ea typeface="Segoe UI" panose="020B0502040204020203" pitchFamily="34" charset="0"/>
                <a:cs typeface="Segoe UI" panose="020B0502040204020203" pitchFamily="34" charset="0"/>
              </a:rPr>
              <a:t> - Text under </a:t>
            </a:r>
            <a:r>
              <a:rPr lang="en-US" dirty="0">
                <a:solidFill>
                  <a:schemeClr val="tx2"/>
                </a:solidFill>
                <a:latin typeface="Segoe UI" panose="020B0502040204020203" pitchFamily="34" charset="0"/>
                <a:ea typeface="Segoe UI" panose="020B0502040204020203" pitchFamily="34" charset="0"/>
                <a:cs typeface="Segoe UI" panose="020B0502040204020203" pitchFamily="34" charset="0"/>
                <a:hlinkClick r:id="rId4"/>
              </a:rPr>
              <a:t>CC-BY-SA license</a:t>
            </a:r>
            <a:endParaRPr lang="en-US" dirty="0"/>
          </a:p>
        </p:txBody>
      </p:sp>
      <p:grpSp>
        <p:nvGrpSpPr>
          <p:cNvPr id="4" name="Group 3">
            <a:extLst>
              <a:ext uri="{FF2B5EF4-FFF2-40B4-BE49-F238E27FC236}">
                <a16:creationId xmlns:a16="http://schemas.microsoft.com/office/drawing/2014/main" id="{E07FEDDE-7BE3-4AF0-89AC-8212D722B9B0}"/>
              </a:ext>
            </a:extLst>
          </p:cNvPr>
          <p:cNvGrpSpPr/>
          <p:nvPr/>
        </p:nvGrpSpPr>
        <p:grpSpPr>
          <a:xfrm>
            <a:off x="6211661" y="5810971"/>
            <a:ext cx="5188481" cy="1174603"/>
            <a:chOff x="6211661" y="5810971"/>
            <a:chExt cx="5188481" cy="1174603"/>
          </a:xfrm>
        </p:grpSpPr>
        <p:sp>
          <p:nvSpPr>
            <p:cNvPr id="5" name="Rectangle 8">
              <a:extLst>
                <a:ext uri="{FF2B5EF4-FFF2-40B4-BE49-F238E27FC236}">
                  <a16:creationId xmlns:a16="http://schemas.microsoft.com/office/drawing/2014/main" id="{184C5845-0FFB-4734-A9BE-3E8CEA8008D3}"/>
                </a:ext>
              </a:extLst>
            </p:cNvPr>
            <p:cNvSpPr/>
            <p:nvPr/>
          </p:nvSpPr>
          <p:spPr>
            <a:xfrm>
              <a:off x="6211661" y="6042093"/>
              <a:ext cx="5138199" cy="630783"/>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TextBox 7">
              <a:extLst>
                <a:ext uri="{FF2B5EF4-FFF2-40B4-BE49-F238E27FC236}">
                  <a16:creationId xmlns:a16="http://schemas.microsoft.com/office/drawing/2014/main" id="{33CDDC14-D7C0-4FC6-8360-4E6E50174088}"/>
                </a:ext>
              </a:extLst>
            </p:cNvPr>
            <p:cNvSpPr txBox="1"/>
            <p:nvPr/>
          </p:nvSpPr>
          <p:spPr>
            <a:xfrm>
              <a:off x="6289102" y="6139278"/>
              <a:ext cx="2303691" cy="451406"/>
            </a:xfrm>
            <a:prstGeom prst="rect">
              <a:avLst/>
            </a:prstGeom>
            <a:noFill/>
          </p:spPr>
          <p:txBody>
            <a:bodyPr wrap="square" rtlCol="0">
              <a:spAutoFit/>
            </a:bodyPr>
            <a:lstStyle/>
            <a:p>
              <a:pPr>
                <a:lnSpc>
                  <a:spcPts val="1400"/>
                </a:lnSpc>
              </a:pPr>
              <a:r>
                <a:rPr lang="en-US" sz="1200" dirty="0">
                  <a:solidFill>
                    <a:srgbClr val="D24726"/>
                  </a:solidFill>
                  <a:cs typeface="Segoe UI Semibold" panose="020B0702040204020203" pitchFamily="34" charset="0"/>
                </a:rPr>
                <a:t>See more: </a:t>
              </a:r>
              <a:r>
                <a:rPr lang="en-US" sz="1200" dirty="0">
                  <a:solidFill>
                    <a:schemeClr val="tx1">
                      <a:lumMod val="65000"/>
                      <a:lumOff val="35000"/>
                    </a:schemeClr>
                  </a:solidFill>
                  <a:latin typeface="Segoe UI Semilight" panose="020B0402040204020203" pitchFamily="34" charset="0"/>
                  <a:ea typeface="Segoe UI Symbol" panose="020B0502040204020203" pitchFamily="34" charset="0"/>
                  <a:cs typeface="Segoe UI Semilight" panose="020B0402040204020203" pitchFamily="34" charset="0"/>
                </a:rPr>
                <a:t>Open the Notes below for more information.</a:t>
              </a:r>
            </a:p>
          </p:txBody>
        </p:sp>
        <p:pic>
          <p:nvPicPr>
            <p:cNvPr id="7" name="Picture 11" descr="Curved arrow">
              <a:extLst>
                <a:ext uri="{FF2B5EF4-FFF2-40B4-BE49-F238E27FC236}">
                  <a16:creationId xmlns:a16="http://schemas.microsoft.com/office/drawing/2014/main" id="{A3DA137E-6B53-4403-B00B-B734CA13A906}"/>
                </a:ext>
              </a:extLst>
            </p:cNvPr>
            <p:cNvPicPr/>
            <p:nvPr/>
          </p:nvPicPr>
          <p:blipFill>
            <a:blip r:embed="rId5" cstate="print">
              <a:extLst>
                <a:ext uri="{28A0092B-C50C-407E-A947-70E740481C1C}">
                  <a14:useLocalDpi xmlns:a14="http://schemas.microsoft.com/office/drawing/2010/main" val="0"/>
                </a:ext>
              </a:extLst>
            </a:blip>
            <a:stretch>
              <a:fillRect/>
            </a:stretch>
          </p:blipFill>
          <p:spPr>
            <a:xfrm rot="10354591">
              <a:off x="8375339" y="6310072"/>
              <a:ext cx="712427" cy="504018"/>
            </a:xfrm>
            <a:prstGeom prst="rect">
              <a:avLst/>
            </a:prstGeom>
          </p:spPr>
        </p:pic>
        <p:pic>
          <p:nvPicPr>
            <p:cNvPr id="8" name="Picture 6" descr="Notes button in status bar">
              <a:extLst>
                <a:ext uri="{FF2B5EF4-FFF2-40B4-BE49-F238E27FC236}">
                  <a16:creationId xmlns:a16="http://schemas.microsoft.com/office/drawing/2014/main" id="{225180E8-0FE3-47A7-AA6D-1109075B6765}"/>
                </a:ext>
              </a:extLst>
            </p:cNvPr>
            <p:cNvPicPr>
              <a:picLocks noChangeAspect="1"/>
            </p:cNvPicPr>
            <p:nvPr/>
          </p:nvPicPr>
          <p:blipFill>
            <a:blip r:embed="rId6"/>
            <a:stretch>
              <a:fillRect/>
            </a:stretch>
          </p:blipFill>
          <p:spPr>
            <a:xfrm>
              <a:off x="9025539" y="5810971"/>
              <a:ext cx="2374603" cy="1174603"/>
            </a:xfrm>
            <a:prstGeom prst="rect">
              <a:avLst/>
            </a:prstGeom>
          </p:spPr>
        </p:pic>
      </p:grpSp>
    </p:spTree>
    <p:extLst>
      <p:ext uri="{BB962C8B-B14F-4D97-AF65-F5344CB8AC3E}">
        <p14:creationId xmlns:p14="http://schemas.microsoft.com/office/powerpoint/2010/main" val="3748667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DA537-9EAD-4C2A-8B8C-B5471C6F5D65}"/>
              </a:ext>
            </a:extLst>
          </p:cNvPr>
          <p:cNvSpPr>
            <a:spLocks noGrp="1"/>
          </p:cNvSpPr>
          <p:nvPr>
            <p:ph type="title"/>
          </p:nvPr>
        </p:nvSpPr>
        <p:spPr/>
        <p:txBody>
          <a:bodyPr/>
          <a:lstStyle/>
          <a:p>
            <a:r>
              <a:rPr lang="en-US" dirty="0">
                <a:latin typeface="Segoe UI Light" panose="020B0702040204020203" pitchFamily="34" charset="0"/>
                <a:ea typeface="Segoe UI Light" panose="020B0702040204020203" pitchFamily="34" charset="0"/>
                <a:cs typeface="Segoe UI" panose="020B0502040204020203" pitchFamily="34" charset="0"/>
              </a:rPr>
              <a:t>Related topics to research</a:t>
            </a:r>
          </a:p>
        </p:txBody>
      </p:sp>
      <p:sp>
        <p:nvSpPr>
          <p:cNvPr id="3" name="Content Placeholder 2">
            <a:extLst>
              <a:ext uri="{FF2B5EF4-FFF2-40B4-BE49-F238E27FC236}">
                <a16:creationId xmlns:a16="http://schemas.microsoft.com/office/drawing/2014/main" id="{60106C6B-49E2-4E93-AEC3-AA4886AC999D}"/>
              </a:ext>
            </a:extLst>
          </p:cNvPr>
          <p:cNvSpPr>
            <a:spLocks noGrp="1"/>
          </p:cNvSpPr>
          <p:nvPr>
            <p:ph idx="1"/>
          </p:nvPr>
        </p:nvSpPr>
        <p:spPr>
          <a:xfrm>
            <a:off x="838200" y="1625936"/>
            <a:ext cx="4978408" cy="4351338"/>
          </a:xfrm>
        </p:spPr>
        <p:txBody>
          <a:bodyPr/>
          <a:lstStyle/>
          <a:p>
            <a:r>
              <a:rPr lang="en-US" dirty="0">
                <a:latin typeface="Segoe UI Semilight" panose="020B0702040204020203" pitchFamily="34" charset="0"/>
                <a:ea typeface="Segoe UI Semilight" panose="020B0702040204020203" pitchFamily="34" charset="0"/>
                <a:cs typeface="Segoe UI" panose="020B0502040204020203" pitchFamily="34" charset="0"/>
              </a:rPr>
              <a:t>Plastic pollution</a:t>
            </a:r>
          </a:p>
          <a:p>
            <a:r>
              <a:rPr lang="en-US" dirty="0">
                <a:latin typeface="Segoe UI Semilight" panose="020B0702040204020203" pitchFamily="34" charset="0"/>
                <a:ea typeface="Segoe UI Semilight" panose="020B0702040204020203" pitchFamily="34" charset="0"/>
                <a:cs typeface="Segoe UI" panose="020B0502040204020203" pitchFamily="34" charset="0"/>
              </a:rPr>
              <a:t>Environmental issues in India</a:t>
            </a:r>
          </a:p>
          <a:p>
            <a:r>
              <a:rPr lang="en-US" dirty="0">
                <a:latin typeface="Segoe UI Semilight" panose="020B0702040204020203" pitchFamily="34" charset="0"/>
                <a:ea typeface="Segoe UI Semilight" panose="020B0702040204020203" pitchFamily="34" charset="0"/>
                <a:cs typeface="Segoe UI" panose="020B0502040204020203" pitchFamily="34" charset="0"/>
              </a:rPr>
              <a:t>Pollution in Canada</a:t>
            </a:r>
          </a:p>
          <a:p>
            <a:r>
              <a:rPr lang="en-US" dirty="0">
                <a:latin typeface="Segoe UI Semilight" panose="020B0702040204020203" pitchFamily="34" charset="0"/>
                <a:ea typeface="Segoe UI Semilight" panose="020B0702040204020203" pitchFamily="34" charset="0"/>
                <a:cs typeface="Segoe UI" panose="020B0502040204020203" pitchFamily="34" charset="0"/>
              </a:rPr>
              <a:t>Pollution in China</a:t>
            </a:r>
          </a:p>
          <a:p>
            <a:r>
              <a:rPr lang="en-US" dirty="0">
                <a:latin typeface="Segoe UI Semilight" panose="020B0702040204020203" pitchFamily="34" charset="0"/>
                <a:ea typeface="Segoe UI Semilight" panose="020B0702040204020203" pitchFamily="34" charset="0"/>
                <a:cs typeface="Segoe UI" panose="020B0502040204020203" pitchFamily="34" charset="0"/>
              </a:rPr>
              <a:t>Pollution in the United States</a:t>
            </a:r>
          </a:p>
          <a:p>
            <a:r>
              <a:rPr lang="en-US" dirty="0">
                <a:latin typeface="Segoe UI Semilight" panose="020B0702040204020203" pitchFamily="34" charset="0"/>
                <a:ea typeface="Segoe UI Semilight" panose="020B0702040204020203" pitchFamily="34" charset="0"/>
                <a:cs typeface="Segoe UI" panose="020B0502040204020203" pitchFamily="34" charset="0"/>
              </a:rPr>
              <a:t>Trichloroethylene</a:t>
            </a:r>
          </a:p>
          <a:p>
            <a:r>
              <a:rPr lang="en-US" dirty="0">
                <a:latin typeface="Segoe UI Semilight" panose="020B0702040204020203" pitchFamily="34" charset="0"/>
                <a:ea typeface="Segoe UI Semilight" panose="020B0702040204020203" pitchFamily="34" charset="0"/>
                <a:cs typeface="Segoe UI" panose="020B0502040204020203" pitchFamily="34" charset="0"/>
              </a:rPr>
              <a:t>SaltMod</a:t>
            </a:r>
          </a:p>
          <a:p>
            <a:r>
              <a:rPr lang="en-US" dirty="0">
                <a:latin typeface="Segoe UI Semilight" panose="020B0702040204020203" pitchFamily="34" charset="0"/>
                <a:ea typeface="Segoe UI Semilight" panose="020B0702040204020203" pitchFamily="34" charset="0"/>
                <a:cs typeface="Segoe UI" panose="020B0502040204020203" pitchFamily="34" charset="0"/>
              </a:rPr>
              <a:t>SahysMod</a:t>
            </a:r>
          </a:p>
          <a:p>
            <a:r>
              <a:rPr lang="en-US" dirty="0">
                <a:latin typeface="Segoe UI Semilight" panose="020B0702040204020203" pitchFamily="34" charset="0"/>
                <a:ea typeface="Segoe UI Semilight" panose="020B0702040204020203" pitchFamily="34" charset="0"/>
                <a:cs typeface="Segoe UI" panose="020B0502040204020203" pitchFamily="34" charset="0"/>
              </a:rPr>
              <a:t>Uranium in the environment</a:t>
            </a:r>
          </a:p>
          <a:p>
            <a:r>
              <a:rPr lang="en-US" dirty="0">
                <a:latin typeface="Segoe UI Semilight" panose="020B0702040204020203" pitchFamily="34" charset="0"/>
                <a:ea typeface="Segoe UI Semilight" panose="020B0702040204020203" pitchFamily="34" charset="0"/>
                <a:cs typeface="Segoe UI" panose="020B0502040204020203" pitchFamily="34" charset="0"/>
              </a:rPr>
              <a:t>Radium and radon in the environment</a:t>
            </a:r>
          </a:p>
        </p:txBody>
      </p:sp>
      <p:grpSp>
        <p:nvGrpSpPr>
          <p:cNvPr id="4" name="Group 3">
            <a:extLst>
              <a:ext uri="{FF2B5EF4-FFF2-40B4-BE49-F238E27FC236}">
                <a16:creationId xmlns:a16="http://schemas.microsoft.com/office/drawing/2014/main" id="{5F891352-0AB3-4D77-AA93-8E0A1738F8F4}"/>
              </a:ext>
            </a:extLst>
          </p:cNvPr>
          <p:cNvGrpSpPr/>
          <p:nvPr/>
        </p:nvGrpSpPr>
        <p:grpSpPr>
          <a:xfrm>
            <a:off x="5943601" y="1609726"/>
            <a:ext cx="5406259" cy="2023909"/>
            <a:chOff x="5943601" y="1609726"/>
            <a:chExt cx="5406259" cy="2023909"/>
          </a:xfrm>
        </p:grpSpPr>
        <p:sp>
          <p:nvSpPr>
            <p:cNvPr id="5" name="Rectangle 5">
              <a:extLst>
                <a:ext uri="{FF2B5EF4-FFF2-40B4-BE49-F238E27FC236}">
                  <a16:creationId xmlns:a16="http://schemas.microsoft.com/office/drawing/2014/main" id="{20526183-096D-4868-AE2D-0200EE5F1D5D}"/>
                </a:ext>
              </a:extLst>
            </p:cNvPr>
            <p:cNvSpPr/>
            <p:nvPr/>
          </p:nvSpPr>
          <p:spPr>
            <a:xfrm>
              <a:off x="5943601" y="1609726"/>
              <a:ext cx="5406259" cy="2019300"/>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TextBox 4">
              <a:extLst>
                <a:ext uri="{FF2B5EF4-FFF2-40B4-BE49-F238E27FC236}">
                  <a16:creationId xmlns:a16="http://schemas.microsoft.com/office/drawing/2014/main" id="{E9B136C8-7575-43EF-A6F3-EC4F69800828}"/>
                </a:ext>
              </a:extLst>
            </p:cNvPr>
            <p:cNvSpPr txBox="1"/>
            <p:nvPr/>
          </p:nvSpPr>
          <p:spPr>
            <a:xfrm>
              <a:off x="6189439" y="1827382"/>
              <a:ext cx="2849999" cy="307777"/>
            </a:xfrm>
            <a:prstGeom prst="rect">
              <a:avLst/>
            </a:prstGeom>
            <a:noFill/>
          </p:spPr>
          <p:txBody>
            <a:bodyPr wrap="square" rtlCol="0">
              <a:spAutoFit/>
            </a:bodyPr>
            <a:lstStyle/>
            <a:p>
              <a:pPr>
                <a:spcAft>
                  <a:spcPts val="1200"/>
                </a:spcAft>
              </a:pPr>
              <a:r>
                <a:rPr lang="en-US" sz="1400" dirty="0">
                  <a:solidFill>
                    <a:srgbClr val="D24726"/>
                  </a:solidFill>
                  <a:latin typeface="Segoe UI Semilight" panose="020B0402040204020203" pitchFamily="34" charset="0"/>
                  <a:cs typeface="Segoe UI Semilight" panose="020B0402040204020203" pitchFamily="34" charset="0"/>
                </a:rPr>
                <a:t>Use Smart Lookup to learn more</a:t>
              </a:r>
              <a:endParaRPr lang="en-US" sz="1400" dirty="0">
                <a:solidFill>
                  <a:srgbClr val="D24726"/>
                </a:solidFill>
                <a:latin typeface="Segoe UI Semilight" panose="020B0402040204020203" pitchFamily="34" charset="0"/>
                <a:ea typeface="Segoe UI Symbol" panose="020B0502040204020203" pitchFamily="34" charset="0"/>
                <a:cs typeface="Segoe UI Semilight" panose="020B0402040204020203" pitchFamily="34" charset="0"/>
              </a:endParaRPr>
            </a:p>
          </p:txBody>
        </p:sp>
        <p:sp>
          <p:nvSpPr>
            <p:cNvPr id="7" name="TextBox 7">
              <a:extLst>
                <a:ext uri="{FF2B5EF4-FFF2-40B4-BE49-F238E27FC236}">
                  <a16:creationId xmlns:a16="http://schemas.microsoft.com/office/drawing/2014/main" id="{F5C6FF1D-DFD2-4DBD-BDE7-F882DDC6DC74}"/>
                </a:ext>
              </a:extLst>
            </p:cNvPr>
            <p:cNvSpPr txBox="1"/>
            <p:nvPr/>
          </p:nvSpPr>
          <p:spPr>
            <a:xfrm>
              <a:off x="6450618" y="2207781"/>
              <a:ext cx="2626919" cy="954107"/>
            </a:xfrm>
            <a:prstGeom prst="rect">
              <a:avLst/>
            </a:prstGeom>
            <a:noFill/>
          </p:spPr>
          <p:txBody>
            <a:bodyPr wrap="square" rtlCol="0">
              <a:spAutoFit/>
            </a:bodyPr>
            <a:lstStyle/>
            <a:p>
              <a:pPr>
                <a:spcAft>
                  <a:spcPts val="1200"/>
                </a:spcAft>
              </a:pPr>
              <a:r>
                <a:rPr lang="en-US" sz="1200" dirty="0">
                  <a:solidFill>
                    <a:schemeClr val="tx1">
                      <a:lumMod val="65000"/>
                      <a:lumOff val="35000"/>
                    </a:schemeClr>
                  </a:solidFill>
                  <a:latin typeface="Segoe UI Semilight" panose="020B0402040204020203" pitchFamily="34" charset="0"/>
                  <a:ea typeface="Segoe UI Symbol" panose="020B0502040204020203" pitchFamily="34" charset="0"/>
                  <a:cs typeface="Segoe UI Semilight" panose="020B0402040204020203" pitchFamily="34" charset="0"/>
                </a:rPr>
                <a:t>Highlight one of the related topics</a:t>
              </a:r>
            </a:p>
            <a:p>
              <a:pPr>
                <a:spcAft>
                  <a:spcPts val="1200"/>
                </a:spcAft>
              </a:pPr>
              <a:r>
                <a:rPr lang="en-US" sz="1200" dirty="0">
                  <a:solidFill>
                    <a:schemeClr val="tx1">
                      <a:lumMod val="65000"/>
                      <a:lumOff val="35000"/>
                    </a:schemeClr>
                  </a:solidFill>
                  <a:latin typeface="Segoe UI Semilight" panose="020B0402040204020203" pitchFamily="34" charset="0"/>
                  <a:ea typeface="Segoe UI Symbol" panose="020B0502040204020203" pitchFamily="34" charset="0"/>
                  <a:cs typeface="Segoe UI Semilight" panose="020B0402040204020203" pitchFamily="34" charset="0"/>
                </a:rPr>
                <a:t>Right-click on the topic</a:t>
              </a:r>
            </a:p>
            <a:p>
              <a:pPr marL="174625" indent="-174625">
                <a:spcAft>
                  <a:spcPts val="1200"/>
                </a:spcAft>
              </a:pPr>
              <a:r>
                <a:rPr lang="en-US" sz="1200" dirty="0">
                  <a:solidFill>
                    <a:schemeClr val="tx1">
                      <a:lumMod val="65000"/>
                      <a:lumOff val="35000"/>
                    </a:schemeClr>
                  </a:solidFill>
                  <a:latin typeface="Segoe UI Semilight" panose="020B0402040204020203" pitchFamily="34" charset="0"/>
                  <a:ea typeface="Segoe UI Symbol" panose="020B0502040204020203" pitchFamily="34" charset="0"/>
                  <a:cs typeface="Segoe UI Semilight" panose="020B0402040204020203" pitchFamily="34" charset="0"/>
                </a:rPr>
                <a:t>Choose "Smart Lookup"</a:t>
              </a:r>
            </a:p>
          </p:txBody>
        </p:sp>
        <p:grpSp>
          <p:nvGrpSpPr>
            <p:cNvPr id="8" name="Group 12">
              <a:extLst>
                <a:ext uri="{FF2B5EF4-FFF2-40B4-BE49-F238E27FC236}">
                  <a16:creationId xmlns:a16="http://schemas.microsoft.com/office/drawing/2014/main" id="{58C4CE24-6148-4604-B285-49040644B37D}"/>
                </a:ext>
              </a:extLst>
            </p:cNvPr>
            <p:cNvGrpSpPr/>
            <p:nvPr/>
          </p:nvGrpSpPr>
          <p:grpSpPr>
            <a:xfrm>
              <a:off x="6273657" y="2228149"/>
              <a:ext cx="188600" cy="246221"/>
              <a:chOff x="5978838" y="2209102"/>
              <a:chExt cx="188600" cy="246221"/>
            </a:xfrm>
          </p:grpSpPr>
          <p:sp>
            <p:nvSpPr>
              <p:cNvPr id="16" name="Oval 9">
                <a:extLst>
                  <a:ext uri="{FF2B5EF4-FFF2-40B4-BE49-F238E27FC236}">
                    <a16:creationId xmlns:a16="http://schemas.microsoft.com/office/drawing/2014/main" id="{AB6051AB-2E0C-4F74-AA09-3E8DBF11667D}"/>
                  </a:ext>
                </a:extLst>
              </p:cNvPr>
              <p:cNvSpPr/>
              <p:nvPr/>
            </p:nvSpPr>
            <p:spPr>
              <a:xfrm>
                <a:off x="5978839" y="2237913"/>
                <a:ext cx="188599" cy="188599"/>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1">
                <a:extLst>
                  <a:ext uri="{FF2B5EF4-FFF2-40B4-BE49-F238E27FC236}">
                    <a16:creationId xmlns:a16="http://schemas.microsoft.com/office/drawing/2014/main" id="{97FDCC9F-9887-487F-8C6D-BBB3CB2773C3}"/>
                  </a:ext>
                </a:extLst>
              </p:cNvPr>
              <p:cNvSpPr txBox="1">
                <a:spLocks noChangeAspect="1"/>
              </p:cNvSpPr>
              <p:nvPr/>
            </p:nvSpPr>
            <p:spPr>
              <a:xfrm>
                <a:off x="5978838" y="2209102"/>
                <a:ext cx="188599" cy="246221"/>
              </a:xfrm>
              <a:prstGeom prst="rect">
                <a:avLst/>
              </a:prstGeom>
              <a:noFill/>
            </p:spPr>
            <p:txBody>
              <a:bodyPr wrap="square" rtlCol="0">
                <a:spAutoFit/>
              </a:bodyPr>
              <a:lstStyle/>
              <a:p>
                <a:pPr algn="ctr"/>
                <a:r>
                  <a:rPr lang="en-US" sz="1000" dirty="0">
                    <a:solidFill>
                      <a:schemeClr val="bg1"/>
                    </a:solidFill>
                    <a:latin typeface="Segoe UI Semibold" panose="020B0702040204020203" pitchFamily="34" charset="0"/>
                    <a:cs typeface="Segoe UI Semibold" panose="020B0702040204020203" pitchFamily="34" charset="0"/>
                  </a:rPr>
                  <a:t>1</a:t>
                </a:r>
              </a:p>
            </p:txBody>
          </p:sp>
        </p:grpSp>
        <p:grpSp>
          <p:nvGrpSpPr>
            <p:cNvPr id="9" name="Group 13">
              <a:extLst>
                <a:ext uri="{FF2B5EF4-FFF2-40B4-BE49-F238E27FC236}">
                  <a16:creationId xmlns:a16="http://schemas.microsoft.com/office/drawing/2014/main" id="{D9700851-3B5E-45AB-991B-762DE0355EF6}"/>
                </a:ext>
              </a:extLst>
            </p:cNvPr>
            <p:cNvGrpSpPr/>
            <p:nvPr/>
          </p:nvGrpSpPr>
          <p:grpSpPr>
            <a:xfrm>
              <a:off x="6273657" y="2563905"/>
              <a:ext cx="188600" cy="246221"/>
              <a:chOff x="5978838" y="2209102"/>
              <a:chExt cx="188600" cy="246221"/>
            </a:xfrm>
          </p:grpSpPr>
          <p:sp>
            <p:nvSpPr>
              <p:cNvPr id="14" name="Oval 14">
                <a:extLst>
                  <a:ext uri="{FF2B5EF4-FFF2-40B4-BE49-F238E27FC236}">
                    <a16:creationId xmlns:a16="http://schemas.microsoft.com/office/drawing/2014/main" id="{0FDC7121-EA5E-4996-B879-22CC04BEA201}"/>
                  </a:ext>
                </a:extLst>
              </p:cNvPr>
              <p:cNvSpPr/>
              <p:nvPr/>
            </p:nvSpPr>
            <p:spPr>
              <a:xfrm>
                <a:off x="5978839" y="2237913"/>
                <a:ext cx="188599" cy="188599"/>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TextBox 15">
                <a:extLst>
                  <a:ext uri="{FF2B5EF4-FFF2-40B4-BE49-F238E27FC236}">
                    <a16:creationId xmlns:a16="http://schemas.microsoft.com/office/drawing/2014/main" id="{B4BBF7ED-662E-4BA3-83B6-05208C9B757A}"/>
                  </a:ext>
                </a:extLst>
              </p:cNvPr>
              <p:cNvSpPr txBox="1">
                <a:spLocks noChangeAspect="1"/>
              </p:cNvSpPr>
              <p:nvPr/>
            </p:nvSpPr>
            <p:spPr>
              <a:xfrm>
                <a:off x="5978838" y="2209102"/>
                <a:ext cx="188599" cy="246221"/>
              </a:xfrm>
              <a:prstGeom prst="rect">
                <a:avLst/>
              </a:prstGeom>
              <a:noFill/>
            </p:spPr>
            <p:txBody>
              <a:bodyPr wrap="square" rtlCol="0">
                <a:spAutoFit/>
              </a:bodyPr>
              <a:lstStyle/>
              <a:p>
                <a:pPr algn="ctr"/>
                <a:r>
                  <a:rPr lang="en-US" sz="1000" dirty="0">
                    <a:solidFill>
                      <a:schemeClr val="bg1"/>
                    </a:solidFill>
                    <a:latin typeface="Segoe UI Semibold" panose="020B0702040204020203" pitchFamily="34" charset="0"/>
                    <a:cs typeface="Segoe UI Semibold" panose="020B0702040204020203" pitchFamily="34" charset="0"/>
                  </a:rPr>
                  <a:t>2</a:t>
                </a:r>
              </a:p>
            </p:txBody>
          </p:sp>
        </p:grpSp>
        <p:grpSp>
          <p:nvGrpSpPr>
            <p:cNvPr id="10" name="Group 16">
              <a:extLst>
                <a:ext uri="{FF2B5EF4-FFF2-40B4-BE49-F238E27FC236}">
                  <a16:creationId xmlns:a16="http://schemas.microsoft.com/office/drawing/2014/main" id="{8CC6D345-719C-4EA8-9CCC-735633CC607F}"/>
                </a:ext>
              </a:extLst>
            </p:cNvPr>
            <p:cNvGrpSpPr/>
            <p:nvPr/>
          </p:nvGrpSpPr>
          <p:grpSpPr>
            <a:xfrm>
              <a:off x="6273657" y="2902042"/>
              <a:ext cx="188600" cy="246221"/>
              <a:chOff x="5978838" y="2209102"/>
              <a:chExt cx="188600" cy="246221"/>
            </a:xfrm>
          </p:grpSpPr>
          <p:sp>
            <p:nvSpPr>
              <p:cNvPr id="12" name="Oval 17">
                <a:extLst>
                  <a:ext uri="{FF2B5EF4-FFF2-40B4-BE49-F238E27FC236}">
                    <a16:creationId xmlns:a16="http://schemas.microsoft.com/office/drawing/2014/main" id="{2E56D573-7C3B-46F0-982D-5DD5D53E931B}"/>
                  </a:ext>
                </a:extLst>
              </p:cNvPr>
              <p:cNvSpPr/>
              <p:nvPr/>
            </p:nvSpPr>
            <p:spPr>
              <a:xfrm>
                <a:off x="5978839" y="2237913"/>
                <a:ext cx="188599" cy="188599"/>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 name="TextBox 18">
                <a:extLst>
                  <a:ext uri="{FF2B5EF4-FFF2-40B4-BE49-F238E27FC236}">
                    <a16:creationId xmlns:a16="http://schemas.microsoft.com/office/drawing/2014/main" id="{A400E4DB-EAAB-40EC-B86F-2B5325C2941B}"/>
                  </a:ext>
                </a:extLst>
              </p:cNvPr>
              <p:cNvSpPr txBox="1">
                <a:spLocks noChangeAspect="1"/>
              </p:cNvSpPr>
              <p:nvPr/>
            </p:nvSpPr>
            <p:spPr>
              <a:xfrm>
                <a:off x="5978838" y="2209102"/>
                <a:ext cx="188599" cy="246221"/>
              </a:xfrm>
              <a:prstGeom prst="rect">
                <a:avLst/>
              </a:prstGeom>
              <a:noFill/>
            </p:spPr>
            <p:txBody>
              <a:bodyPr wrap="square" rtlCol="0">
                <a:spAutoFit/>
              </a:bodyPr>
              <a:lstStyle/>
              <a:p>
                <a:pPr algn="ctr"/>
                <a:r>
                  <a:rPr lang="en-US" sz="1000" dirty="0">
                    <a:solidFill>
                      <a:schemeClr val="bg1"/>
                    </a:solidFill>
                    <a:latin typeface="Segoe UI Semibold" panose="020B0702040204020203" pitchFamily="34" charset="0"/>
                    <a:cs typeface="Segoe UI Semibold" panose="020B0702040204020203" pitchFamily="34" charset="0"/>
                  </a:rPr>
                  <a:t>3</a:t>
                </a:r>
              </a:p>
            </p:txBody>
          </p:sp>
        </p:grpSp>
        <p:pic>
          <p:nvPicPr>
            <p:cNvPr id="11" name="Picture 19" descr="Smart Lookup button in the context menu">
              <a:extLst>
                <a:ext uri="{FF2B5EF4-FFF2-40B4-BE49-F238E27FC236}">
                  <a16:creationId xmlns:a16="http://schemas.microsoft.com/office/drawing/2014/main" id="{5C48F155-F4FF-4D72-879B-DE6D7269D894}"/>
                </a:ext>
              </a:extLst>
            </p:cNvPr>
            <p:cNvPicPr>
              <a:picLocks noChangeAspect="1"/>
            </p:cNvPicPr>
            <p:nvPr/>
          </p:nvPicPr>
          <p:blipFill rotWithShape="1">
            <a:blip r:embed="rId2"/>
            <a:srcRect b="4437"/>
            <a:stretch/>
          </p:blipFill>
          <p:spPr>
            <a:xfrm>
              <a:off x="9166431" y="1836907"/>
              <a:ext cx="1875163" cy="1796728"/>
            </a:xfrm>
            <a:prstGeom prst="rect">
              <a:avLst/>
            </a:prstGeom>
          </p:spPr>
        </p:pic>
      </p:grpSp>
    </p:spTree>
    <p:extLst>
      <p:ext uri="{BB962C8B-B14F-4D97-AF65-F5344CB8AC3E}">
        <p14:creationId xmlns:p14="http://schemas.microsoft.com/office/powerpoint/2010/main" val="1683866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rsenic soil pollution — at the Collstrop site, actively contaminated 1963-2007, located in Hillerod, Brabrand, Aarhus Kommune, Region Midtjylland, Denmark."/>
          <p:cNvPicPr>
            <a:picLocks noChangeAspect="1"/>
          </p:cNvPicPr>
          <p:nvPr/>
        </p:nvPicPr>
        <p:blipFill rotWithShape="1">
          <a:blip r:embed="rId2">
            <a:extLst>
              <a:ext uri="{28A0092B-C50C-407E-A947-70E740481C1C}">
                <a14:useLocalDpi xmlns:a14="http://schemas.microsoft.com/office/drawing/2010/main" val="0"/>
              </a:ext>
            </a:extLst>
          </a:blip>
          <a:srcRect t="5209" b="19791"/>
          <a:stretch/>
        </p:blipFill>
        <p:spPr>
          <a:xfrm>
            <a:off x="20" y="10"/>
            <a:ext cx="12191980" cy="6857990"/>
          </a:xfrm>
          <a:prstGeom prst="rect">
            <a:avLst/>
          </a:prstGeom>
        </p:spPr>
      </p:pic>
      <p:sp>
        <p:nvSpPr>
          <p:cNvPr id="11" name="Freeform 5">
            <a:extLst>
              <a:ext uri="{FF2B5EF4-FFF2-40B4-BE49-F238E27FC236}">
                <a16:creationId xmlns:a16="http://schemas.microsoft.com/office/drawing/2014/main" id="{87CC2527-562A-4F69-B487-4371E5B243E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3" name="Straight Connector 12">
            <a:extLst>
              <a:ext uri="{FF2B5EF4-FFF2-40B4-BE49-F238E27FC236}">
                <a16:creationId xmlns:a16="http://schemas.microsoft.com/office/drawing/2014/main" id="{BCDAEC91-5BCE-4B55-9CC0-43EF94CB734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022021" y="3231931"/>
            <a:ext cx="3852041" cy="1834056"/>
          </a:xfrm>
        </p:spPr>
        <p:txBody>
          <a:bodyPr>
            <a:normAutofit/>
          </a:bodyPr>
          <a:lstStyle/>
          <a:p>
            <a:r>
              <a:rPr lang="en-US" sz="4000"/>
              <a:t>Soil contamination</a:t>
            </a:r>
          </a:p>
        </p:txBody>
      </p:sp>
      <p:sp>
        <p:nvSpPr>
          <p:cNvPr id="3" name="Content Placeholder 2"/>
          <p:cNvSpPr>
            <a:spLocks noGrp="1"/>
          </p:cNvSpPr>
          <p:nvPr>
            <p:ph type="subTitle" idx="1"/>
          </p:nvPr>
        </p:nvSpPr>
        <p:spPr>
          <a:xfrm>
            <a:off x="7782910" y="5242675"/>
            <a:ext cx="4330262" cy="683284"/>
          </a:xfrm>
        </p:spPr>
        <p:txBody>
          <a:bodyPr>
            <a:normAutofit/>
          </a:bodyPr>
          <a:lstStyle/>
          <a:p>
            <a:endParaRPr sz="2000"/>
          </a:p>
        </p:txBody>
      </p:sp>
      <p:sp>
        <p:nvSpPr>
          <p:cNvPr id="5" name="Footer PlaceHolder 3"/>
          <p:cNvSpPr>
            <a:spLocks noGrp="1"/>
          </p:cNvSpPr>
          <p:nvPr>
            <p:ph type="ftr" sz="quarter" idx="11"/>
          </p:nvPr>
        </p:nvSpPr>
        <p:spPr>
          <a:xfrm>
            <a:off x="8413531" y="6137248"/>
            <a:ext cx="3069020" cy="361977"/>
          </a:xfrm>
        </p:spPr>
        <p:txBody>
          <a:bodyPr>
            <a:normAutofit/>
          </a:bodyPr>
          <a:lstStyle/>
          <a:p>
            <a:pPr>
              <a:spcAft>
                <a:spcPts val="600"/>
              </a:spcAft>
            </a:pPr>
            <a:r>
              <a:rPr lang="en-US" sz="1000">
                <a:solidFill>
                  <a:schemeClr val="tx1"/>
                </a:solidFill>
                <a:hlinkClick r:id="rId3"/>
              </a:rPr>
              <a:t>Photo</a:t>
            </a:r>
            <a:r>
              <a:rPr lang="en-US" sz="1000">
                <a:solidFill>
                  <a:schemeClr val="tx1"/>
                </a:solidFill>
              </a:rPr>
              <a:t> by Bochr / </a:t>
            </a:r>
            <a:r>
              <a:rPr lang="en-US" sz="1000">
                <a:solidFill>
                  <a:schemeClr val="tx1"/>
                </a:solidFill>
                <a:hlinkClick r:id="rId4"/>
              </a:rPr>
              <a:t>CC BY-SA 3.0</a:t>
            </a:r>
          </a:p>
        </p:txBody>
      </p:sp>
    </p:spTree>
    <p:extLst>
      <p:ext uri="{BB962C8B-B14F-4D97-AF65-F5344CB8AC3E}">
        <p14:creationId xmlns:p14="http://schemas.microsoft.com/office/powerpoint/2010/main" val="139271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pPr algn="r"/>
            <a:r>
              <a:rPr lang="en-US">
                <a:solidFill>
                  <a:schemeClr val="accent1"/>
                </a:solidFill>
              </a:rPr>
              <a:t>Contents</a:t>
            </a:r>
          </a:p>
        </p:txBody>
      </p:sp>
      <p:sp>
        <p:nvSpPr>
          <p:cNvPr id="3" name="Content Placeholder 2"/>
          <p:cNvSpPr>
            <a:spLocks noGrp="1"/>
          </p:cNvSpPr>
          <p:nvPr>
            <p:ph type="body" idx="1"/>
          </p:nvPr>
        </p:nvSpPr>
        <p:spPr>
          <a:xfrm>
            <a:off x="4976031" y="963877"/>
            <a:ext cx="6377769" cy="4930246"/>
          </a:xfrm>
        </p:spPr>
        <p:txBody>
          <a:bodyPr anchor="ctr">
            <a:normAutofit/>
          </a:bodyPr>
          <a:lstStyle/>
          <a:p>
            <a:r>
              <a:rPr lang="en-US" sz="2400"/>
              <a:t>Causes</a:t>
            </a:r>
          </a:p>
          <a:p>
            <a:r>
              <a:rPr lang="en-US" sz="2400"/>
              <a:t>Health effects</a:t>
            </a:r>
          </a:p>
          <a:p>
            <a:r>
              <a:rPr lang="en-US" sz="2400"/>
              <a:t>Ecosystem effects</a:t>
            </a:r>
          </a:p>
          <a:p>
            <a:r>
              <a:rPr lang="en-US" sz="2400"/>
              <a:t>Cleanup options</a:t>
            </a:r>
          </a:p>
        </p:txBody>
      </p:sp>
    </p:spTree>
    <p:extLst>
      <p:ext uri="{BB962C8B-B14F-4D97-AF65-F5344CB8AC3E}">
        <p14:creationId xmlns:p14="http://schemas.microsoft.com/office/powerpoint/2010/main" val="69766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59AE206-7EBA-4D33-8BC9-9D8158553F0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1" name="Straight Connector 10">
            <a:extLst>
              <a:ext uri="{FF2B5EF4-FFF2-40B4-BE49-F238E27FC236}">
                <a16:creationId xmlns:a16="http://schemas.microsoft.com/office/drawing/2014/main" id="{9E8E38ED-369A-44C2-B635-0BED0E48A6E8}"/>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B672F332-AF08-46C6-94F0-77684310D7B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34244EF8-D73A-40E1-BE73-D46E6B4B04E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AB84D7E8-4ECB-42D7-ADBF-01689B0F24A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6437D937-A7F1-4011-92B4-328E5BE1B16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2257" y="4525347"/>
            <a:ext cx="6939722" cy="1737360"/>
          </a:xfrm>
        </p:spPr>
        <p:txBody>
          <a:bodyPr vert="horz" lIns="91440" tIns="45720" rIns="91440" bIns="45720" rtlCol="0" anchor="ctr">
            <a:normAutofit/>
          </a:bodyPr>
          <a:lstStyle/>
          <a:p>
            <a:pPr algn="r"/>
            <a:r>
              <a:rPr lang="en-US" sz="6000" kern="1200">
                <a:solidFill>
                  <a:schemeClr val="tx1"/>
                </a:solidFill>
                <a:latin typeface="+mj-lt"/>
                <a:ea typeface="+mj-ea"/>
                <a:cs typeface="+mj-cs"/>
              </a:rPr>
              <a:t>Causes</a:t>
            </a:r>
          </a:p>
        </p:txBody>
      </p:sp>
      <p:sp>
        <p:nvSpPr>
          <p:cNvPr id="3" name="Content Placeholder 2"/>
          <p:cNvSpPr>
            <a:spLocks noGrp="1"/>
          </p:cNvSpPr>
          <p:nvPr>
            <p:ph idx="1"/>
          </p:nvPr>
        </p:nvSpPr>
        <p:spPr>
          <a:xfrm>
            <a:off x="8050762" y="4525347"/>
            <a:ext cx="3211288" cy="1737360"/>
          </a:xfrm>
        </p:spPr>
        <p:txBody>
          <a:bodyPr vert="horz" lIns="91440" tIns="45720" rIns="91440" bIns="45720" rtlCol="0" anchor="ctr">
            <a:normAutofit/>
          </a:bodyPr>
          <a:lstStyle/>
          <a:p>
            <a:pPr marL="0" indent="0">
              <a:buNone/>
            </a:pPr>
            <a:r>
              <a:rPr lang="en-US" sz="2400" kern="1200">
                <a:solidFill>
                  <a:schemeClr val="tx1"/>
                </a:solidFill>
                <a:latin typeface="+mn-lt"/>
                <a:ea typeface="+mn-ea"/>
                <a:cs typeface="+mn-cs"/>
              </a:rPr>
              <a:t>Look in the slide notes below for topics to consider talking about</a:t>
            </a:r>
          </a:p>
        </p:txBody>
      </p:sp>
    </p:spTree>
    <p:extLst>
      <p:ext uri="{BB962C8B-B14F-4D97-AF65-F5344CB8AC3E}">
        <p14:creationId xmlns:p14="http://schemas.microsoft.com/office/powerpoint/2010/main" val="2122396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pPr algn="r"/>
            <a:r>
              <a:rPr lang="en-US">
                <a:solidFill>
                  <a:schemeClr val="accent1"/>
                </a:solidFill>
              </a:rPr>
              <a:t>Health effects</a:t>
            </a:r>
          </a:p>
        </p:txBody>
      </p:sp>
      <p:sp>
        <p:nvSpPr>
          <p:cNvPr id="3" name="Content Placeholder 2"/>
          <p:cNvSpPr>
            <a:spLocks noGrp="1"/>
          </p:cNvSpPr>
          <p:nvPr>
            <p:ph idx="1"/>
          </p:nvPr>
        </p:nvSpPr>
        <p:spPr>
          <a:xfrm>
            <a:off x="4976031" y="963877"/>
            <a:ext cx="6377769" cy="4930246"/>
          </a:xfrm>
        </p:spPr>
        <p:txBody>
          <a:bodyPr anchor="ctr">
            <a:normAutofit/>
          </a:bodyPr>
          <a:lstStyle/>
          <a:p>
            <a:endParaRPr sz="2400"/>
          </a:p>
        </p:txBody>
      </p:sp>
    </p:spTree>
    <p:extLst>
      <p:ext uri="{BB962C8B-B14F-4D97-AF65-F5344CB8AC3E}">
        <p14:creationId xmlns:p14="http://schemas.microsoft.com/office/powerpoint/2010/main" val="3623598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pPr algn="r"/>
            <a:r>
              <a:rPr lang="en-US">
                <a:solidFill>
                  <a:schemeClr val="accent1"/>
                </a:solidFill>
              </a:rPr>
              <a:t>Ecosystem effects</a:t>
            </a:r>
          </a:p>
        </p:txBody>
      </p:sp>
      <p:sp>
        <p:nvSpPr>
          <p:cNvPr id="3" name="Content Placeholder 2"/>
          <p:cNvSpPr>
            <a:spLocks noGrp="1"/>
          </p:cNvSpPr>
          <p:nvPr>
            <p:ph idx="1"/>
          </p:nvPr>
        </p:nvSpPr>
        <p:spPr>
          <a:xfrm>
            <a:off x="4976031" y="963877"/>
            <a:ext cx="6377769" cy="4930246"/>
          </a:xfrm>
        </p:spPr>
        <p:txBody>
          <a:bodyPr anchor="ctr">
            <a:normAutofit/>
          </a:bodyPr>
          <a:lstStyle/>
          <a:p>
            <a:endParaRPr sz="2400"/>
          </a:p>
        </p:txBody>
      </p:sp>
    </p:spTree>
    <p:extLst>
      <p:ext uri="{BB962C8B-B14F-4D97-AF65-F5344CB8AC3E}">
        <p14:creationId xmlns:p14="http://schemas.microsoft.com/office/powerpoint/2010/main" val="1665626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pPr algn="r"/>
            <a:r>
              <a:rPr lang="en-US">
                <a:solidFill>
                  <a:schemeClr val="accent1"/>
                </a:solidFill>
              </a:rPr>
              <a:t>Cleanup options</a:t>
            </a:r>
          </a:p>
        </p:txBody>
      </p:sp>
      <p:sp>
        <p:nvSpPr>
          <p:cNvPr id="3" name="Content Placeholder 2"/>
          <p:cNvSpPr>
            <a:spLocks noGrp="1"/>
          </p:cNvSpPr>
          <p:nvPr>
            <p:ph idx="1"/>
          </p:nvPr>
        </p:nvSpPr>
        <p:spPr>
          <a:xfrm>
            <a:off x="4976031" y="963877"/>
            <a:ext cx="6377769" cy="4930246"/>
          </a:xfrm>
        </p:spPr>
        <p:txBody>
          <a:bodyPr anchor="ctr">
            <a:normAutofit/>
          </a:bodyPr>
          <a:lstStyle/>
          <a:p>
            <a:endParaRPr sz="2400"/>
          </a:p>
        </p:txBody>
      </p:sp>
    </p:spTree>
    <p:extLst>
      <p:ext uri="{BB962C8B-B14F-4D97-AF65-F5344CB8AC3E}">
        <p14:creationId xmlns:p14="http://schemas.microsoft.com/office/powerpoint/2010/main" val="2602649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pPr algn="r"/>
            <a:r>
              <a:rPr lang="en-US">
                <a:solidFill>
                  <a:schemeClr val="accent1"/>
                </a:solidFill>
              </a:rPr>
              <a:t>Works cited</a:t>
            </a:r>
          </a:p>
        </p:txBody>
      </p:sp>
      <p:sp>
        <p:nvSpPr>
          <p:cNvPr id="3" name="Content Placeholder 2"/>
          <p:cNvSpPr>
            <a:spLocks noGrp="1"/>
          </p:cNvSpPr>
          <p:nvPr>
            <p:ph type="body" idx="1"/>
          </p:nvPr>
        </p:nvSpPr>
        <p:spPr>
          <a:xfrm>
            <a:off x="4976031" y="963877"/>
            <a:ext cx="6377769" cy="4930246"/>
          </a:xfrm>
        </p:spPr>
        <p:txBody>
          <a:bodyPr anchor="ctr">
            <a:normAutofit/>
          </a:bodyPr>
          <a:lstStyle/>
          <a:p>
            <a:endParaRPr sz="2400"/>
          </a:p>
        </p:txBody>
      </p:sp>
    </p:spTree>
    <p:extLst>
      <p:ext uri="{BB962C8B-B14F-4D97-AF65-F5344CB8AC3E}">
        <p14:creationId xmlns:p14="http://schemas.microsoft.com/office/powerpoint/2010/main" val="3758440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QuickStarter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Web86FE</Template>
  <TotalTime>1</TotalTime>
  <Words>263</Words>
  <Application>Microsoft Office PowerPoint</Application>
  <PresentationFormat>Widescreen</PresentationFormat>
  <Paragraphs>42</Paragraphs>
  <Slides>9</Slides>
  <Notes>2</Notes>
  <HiddenSlides>2</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Calibri</vt:lpstr>
      <vt:lpstr>Calibri Light</vt:lpstr>
      <vt:lpstr>Segoe UI</vt:lpstr>
      <vt:lpstr>Segoe UI Light</vt:lpstr>
      <vt:lpstr>Segoe UI Semibold</vt:lpstr>
      <vt:lpstr>Segoe UI Semilight</vt:lpstr>
      <vt:lpstr>Segoe UI Symbol</vt:lpstr>
      <vt:lpstr>Office Theme</vt:lpstr>
      <vt:lpstr>QuickStarter Theme</vt:lpstr>
      <vt:lpstr>Here's your outline to get started</vt:lpstr>
      <vt:lpstr>Related topics to research</vt:lpstr>
      <vt:lpstr>Soil contamination</vt:lpstr>
      <vt:lpstr>Contents</vt:lpstr>
      <vt:lpstr>Causes</vt:lpstr>
      <vt:lpstr>Health effects</vt:lpstr>
      <vt:lpstr>Ecosystem effects</vt:lpstr>
      <vt:lpstr>Cleanup options</vt:lpstr>
      <vt:lpstr>Works cited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your outline to get started</dc:title>
  <dc:creator>Matthew Barr</dc:creator>
  <cp:lastModifiedBy>Matthew Barr</cp:lastModifiedBy>
  <cp:revision>1</cp:revision>
  <dcterms:created xsi:type="dcterms:W3CDTF">2018-03-15T16:48:54Z</dcterms:created>
  <dcterms:modified xsi:type="dcterms:W3CDTF">2018-03-15T16:50:39Z</dcterms:modified>
</cp:coreProperties>
</file>